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5D6"/>
    <a:srgbClr val="E2F0D9"/>
    <a:srgbClr val="FEE8E8"/>
    <a:srgbClr val="E7E8FF"/>
    <a:srgbClr val="F6F5CA"/>
    <a:srgbClr val="FFF6C1"/>
    <a:srgbClr val="FFFBE1"/>
    <a:srgbClr val="FDF1C7"/>
    <a:srgbClr val="FDF5E3"/>
    <a:srgbClr val="FBE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70" autoAdjust="0"/>
  </p:normalViewPr>
  <p:slideViewPr>
    <p:cSldViewPr snapToGrid="0">
      <p:cViewPr>
        <p:scale>
          <a:sx n="100" d="100"/>
          <a:sy n="100" d="100"/>
        </p:scale>
        <p:origin x="-1029" y="-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9E34C-8A8B-406D-8415-BAEFFFAD748D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67D7B-EC88-4541-A603-C05769049E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807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CB718-5A49-1C49-9914-78AADEE32BAF}" type="slidenum">
              <a:rPr lang="en-US" altLang="zh-CN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99251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/>
              <a:t>Attention Block </a:t>
            </a:r>
            <a:r>
              <a:rPr kumimoji="1" lang="zh-CN" altLang="en-US"/>
              <a:t>如图（</a:t>
            </a:r>
            <a:r>
              <a:rPr kumimoji="1" lang="en-US" altLang="zh-CN"/>
              <a:t>a</a:t>
            </a:r>
            <a:r>
              <a:rPr kumimoji="1" lang="zh-CN" altLang="en-US"/>
              <a:t>）所示，由</a:t>
            </a:r>
            <a:r>
              <a:rPr kumimoji="1" lang="en-US" altLang="zh-CN"/>
              <a:t>Conv1d ResBlock</a:t>
            </a:r>
            <a:r>
              <a:rPr kumimoji="1" lang="zh-CN" altLang="en-US"/>
              <a:t>和</a:t>
            </a:r>
            <a:r>
              <a:rPr kumimoji="1" lang="en-US" altLang="zh-CN"/>
              <a:t>Self-Attention</a:t>
            </a:r>
            <a:r>
              <a:rPr kumimoji="1" lang="zh-CN" altLang="en-US"/>
              <a:t>堆叠而成。</a:t>
            </a:r>
            <a:endParaRPr kumimoji="1" lang="en-US" altLang="zh-CN"/>
          </a:p>
          <a:p>
            <a:endParaRPr kumimoji="1" lang="en-US" altLang="zh-CN"/>
          </a:p>
          <a:p>
            <a:r>
              <a:rPr kumimoji="1" lang="en-US" altLang="zh-CN"/>
              <a:t>Conv1d ResBlock</a:t>
            </a:r>
            <a:r>
              <a:rPr kumimoji="1" lang="zh-CN" altLang="en-US"/>
              <a:t>（图（</a:t>
            </a:r>
            <a:r>
              <a:rPr kumimoji="1" lang="en-US" altLang="zh-CN"/>
              <a:t>b</a:t>
            </a:r>
            <a:r>
              <a:rPr kumimoji="1" lang="zh-CN" altLang="en-US"/>
              <a:t>）所示）对输入的特征进行</a:t>
            </a:r>
            <a:r>
              <a:rPr kumimoji="1" lang="en-US" altLang="zh-CN"/>
              <a:t>Normalize</a:t>
            </a:r>
            <a:r>
              <a:rPr kumimoji="1" lang="zh-CN" altLang="en-US"/>
              <a:t>和激活，之后经过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3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层，再次进行</a:t>
            </a:r>
            <a:r>
              <a:rPr kumimoji="1" lang="en-US" altLang="zh-CN"/>
              <a:t>Normalize</a:t>
            </a:r>
            <a:r>
              <a:rPr kumimoji="1" lang="zh-CN" altLang="en-US"/>
              <a:t>和激活，对处理后的特征进行</a:t>
            </a:r>
            <a:r>
              <a:rPr kumimoji="1" lang="en-US" altLang="zh-CN"/>
              <a:t>Dropout</a:t>
            </a:r>
            <a:r>
              <a:rPr kumimoji="1" lang="zh-CN" altLang="en-US"/>
              <a:t>操作送入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3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层，完成残差连接得到最终输出。</a:t>
            </a:r>
            <a:endParaRPr kumimoji="1" lang="en-US" altLang="zh-CN"/>
          </a:p>
          <a:p>
            <a:endParaRPr kumimoji="1" lang="en-US" altLang="zh-CN"/>
          </a:p>
          <a:p>
            <a:r>
              <a:rPr kumimoji="1" lang="en-US" altLang="zh-CN"/>
              <a:t>Slef-attention</a:t>
            </a:r>
            <a:r>
              <a:rPr kumimoji="1" lang="zh-CN" altLang="en-US"/>
              <a:t> （图（</a:t>
            </a:r>
            <a:r>
              <a:rPr kumimoji="1" lang="en-US" altLang="zh-CN"/>
              <a:t>c</a:t>
            </a:r>
            <a:r>
              <a:rPr kumimoji="1" lang="zh-CN" altLang="en-US"/>
              <a:t>）所示）中使用三个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0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层提取</a:t>
            </a:r>
            <a:r>
              <a:rPr kumimoji="1" lang="en-US" altLang="zh-CN"/>
              <a:t>Q</a:t>
            </a:r>
            <a:r>
              <a:rPr kumimoji="1" lang="zh-CN" altLang="en-US"/>
              <a:t>、</a:t>
            </a:r>
            <a:r>
              <a:rPr kumimoji="1" lang="en-US" altLang="zh-CN"/>
              <a:t>K</a:t>
            </a:r>
            <a:r>
              <a:rPr kumimoji="1" lang="zh-CN" altLang="en-US"/>
              <a:t>、</a:t>
            </a:r>
            <a:r>
              <a:rPr kumimoji="1" lang="en-US" altLang="zh-CN"/>
              <a:t>V</a:t>
            </a:r>
            <a:r>
              <a:rPr kumimoji="1" lang="zh-CN" altLang="en-US"/>
              <a:t>，经过注意力机制运算后，经过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0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层输出。</a:t>
            </a:r>
            <a:endParaRPr kumimoji="1" lang="en-US" altLang="zh-CN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/>
              <a:t>ConvNeXt</a:t>
            </a:r>
            <a:r>
              <a:rPr kumimoji="1" lang="zh-CN" altLang="en-US"/>
              <a:t>，如图</a:t>
            </a:r>
            <a:r>
              <a:rPr kumimoji="1" lang="en-US" altLang="zh-CN"/>
              <a:t>(d)</a:t>
            </a:r>
            <a:r>
              <a:rPr kumimoji="1" lang="zh-CN" altLang="en-US"/>
              <a:t>所示，由</a:t>
            </a:r>
            <a:r>
              <a:rPr kumimoji="1" lang="en-US" altLang="zh-CN"/>
              <a:t>N</a:t>
            </a:r>
            <a:r>
              <a:rPr kumimoji="1" lang="zh-CN" altLang="en-US"/>
              <a:t>个</a:t>
            </a:r>
            <a:r>
              <a:rPr lang="en" altLang="zh-CN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ConvNeXtBlock</a:t>
            </a:r>
            <a:r>
              <a:rPr kumimoji="1" lang="zh-CN" altLang="en-US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堆叠而成，每个</a:t>
            </a:r>
            <a:r>
              <a:rPr kumimoji="1" lang="en-US" altLang="zh-CN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ConvNeXtBlock</a:t>
            </a:r>
            <a:r>
              <a:rPr kumimoji="1" lang="zh-CN" altLang="en-US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都使用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7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3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层处理输入特征，经过</a:t>
            </a:r>
            <a:r>
              <a:rPr kumimoji="1" lang="en-US" altLang="zh-CN"/>
              <a:t>Normalize</a:t>
            </a:r>
            <a:r>
              <a:rPr kumimoji="1" lang="zh-CN" altLang="en-US"/>
              <a:t>和</a:t>
            </a:r>
            <a:r>
              <a:rPr kumimoji="1" lang="en-US" altLang="zh-CN"/>
              <a:t>Linear</a:t>
            </a:r>
            <a:r>
              <a:rPr kumimoji="1" lang="zh-CN" altLang="en-US"/>
              <a:t>层后，使用</a:t>
            </a:r>
            <a:r>
              <a:rPr kumimoji="1" lang="en-US" altLang="zh-CN"/>
              <a:t>GLUE</a:t>
            </a:r>
            <a:r>
              <a:rPr kumimoji="1" lang="zh-CN" altLang="en-US"/>
              <a:t>激活函数和</a:t>
            </a:r>
            <a:r>
              <a:rPr kumimoji="1" lang="en-US" altLang="zh-CN"/>
              <a:t>Linear</a:t>
            </a:r>
            <a:r>
              <a:rPr kumimoji="1" lang="zh-CN" altLang="en-US"/>
              <a:t>处理输出特征，最后使用残差连接作为下一个</a:t>
            </a:r>
            <a:r>
              <a:rPr kumimoji="1" lang="en-US" altLang="zh-CN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ConvNeXtBlock</a:t>
            </a:r>
            <a:r>
              <a:rPr kumimoji="1" lang="zh-CN" altLang="en-US"/>
              <a:t>的输入。</a:t>
            </a:r>
            <a:endParaRPr lang="en" altLang="zh-CN" b="0">
              <a:solidFill>
                <a:srgbClr val="1F2328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CB718-5A49-1C49-9914-78AADEE32BAF}" type="slidenum"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3723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CC450-7E7A-5A84-FB79-F0F538817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1922E521-FC26-F97F-DA49-43B3E0F14A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01EE620C-878F-2707-2740-22863028E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/>
              <a:t>Attention Block </a:t>
            </a:r>
            <a:r>
              <a:rPr kumimoji="1" lang="zh-CN" altLang="en-US"/>
              <a:t>如图（</a:t>
            </a:r>
            <a:r>
              <a:rPr kumimoji="1" lang="en-US" altLang="zh-CN"/>
              <a:t>a</a:t>
            </a:r>
            <a:r>
              <a:rPr kumimoji="1" lang="zh-CN" altLang="en-US"/>
              <a:t>）所示，由</a:t>
            </a:r>
            <a:r>
              <a:rPr kumimoji="1" lang="en-US" altLang="zh-CN"/>
              <a:t>Conv1d ResBlock</a:t>
            </a:r>
            <a:r>
              <a:rPr kumimoji="1" lang="zh-CN" altLang="en-US"/>
              <a:t>和</a:t>
            </a:r>
            <a:r>
              <a:rPr kumimoji="1" lang="en-US" altLang="zh-CN"/>
              <a:t>Self-Attention</a:t>
            </a:r>
            <a:r>
              <a:rPr kumimoji="1" lang="zh-CN" altLang="en-US"/>
              <a:t>堆叠而成。</a:t>
            </a:r>
            <a:endParaRPr kumimoji="1" lang="en-US" altLang="zh-CN"/>
          </a:p>
          <a:p>
            <a:endParaRPr kumimoji="1" lang="en-US" altLang="zh-CN"/>
          </a:p>
          <a:p>
            <a:r>
              <a:rPr kumimoji="1" lang="en-US" altLang="zh-CN"/>
              <a:t>Conv1d ResBlock</a:t>
            </a:r>
            <a:r>
              <a:rPr kumimoji="1" lang="zh-CN" altLang="en-US"/>
              <a:t>（图（</a:t>
            </a:r>
            <a:r>
              <a:rPr kumimoji="1" lang="en-US" altLang="zh-CN"/>
              <a:t>b</a:t>
            </a:r>
            <a:r>
              <a:rPr kumimoji="1" lang="zh-CN" altLang="en-US"/>
              <a:t>）所示）对输入的特征进行</a:t>
            </a:r>
            <a:r>
              <a:rPr kumimoji="1" lang="en-US" altLang="zh-CN"/>
              <a:t>Normalize</a:t>
            </a:r>
            <a:r>
              <a:rPr kumimoji="1" lang="zh-CN" altLang="en-US"/>
              <a:t>和激活，之后经过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3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层，再次进行</a:t>
            </a:r>
            <a:r>
              <a:rPr kumimoji="1" lang="en-US" altLang="zh-CN"/>
              <a:t>Normalize</a:t>
            </a:r>
            <a:r>
              <a:rPr kumimoji="1" lang="zh-CN" altLang="en-US"/>
              <a:t>和激活，对处理后的特征进行</a:t>
            </a:r>
            <a:r>
              <a:rPr kumimoji="1" lang="en-US" altLang="zh-CN"/>
              <a:t>Dropout</a:t>
            </a:r>
            <a:r>
              <a:rPr kumimoji="1" lang="zh-CN" altLang="en-US"/>
              <a:t>操作送入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3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层，完成残差连接得到最终输出。</a:t>
            </a:r>
            <a:endParaRPr kumimoji="1" lang="en-US" altLang="zh-CN"/>
          </a:p>
          <a:p>
            <a:endParaRPr kumimoji="1" lang="en-US" altLang="zh-CN"/>
          </a:p>
          <a:p>
            <a:r>
              <a:rPr kumimoji="1" lang="en-US" altLang="zh-CN"/>
              <a:t>Slef-attention</a:t>
            </a:r>
            <a:r>
              <a:rPr kumimoji="1" lang="zh-CN" altLang="en-US"/>
              <a:t> （图（</a:t>
            </a:r>
            <a:r>
              <a:rPr kumimoji="1" lang="en-US" altLang="zh-CN"/>
              <a:t>c</a:t>
            </a:r>
            <a:r>
              <a:rPr kumimoji="1" lang="zh-CN" altLang="en-US"/>
              <a:t>）所示）中使用三个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0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层提取</a:t>
            </a:r>
            <a:r>
              <a:rPr kumimoji="1" lang="en-US" altLang="zh-CN"/>
              <a:t>Q</a:t>
            </a:r>
            <a:r>
              <a:rPr kumimoji="1" lang="zh-CN" altLang="en-US"/>
              <a:t>、</a:t>
            </a:r>
            <a:r>
              <a:rPr kumimoji="1" lang="en-US" altLang="zh-CN"/>
              <a:t>K</a:t>
            </a:r>
            <a:r>
              <a:rPr kumimoji="1" lang="zh-CN" altLang="en-US"/>
              <a:t>、</a:t>
            </a:r>
            <a:r>
              <a:rPr kumimoji="1" lang="en-US" altLang="zh-CN"/>
              <a:t>V</a:t>
            </a:r>
            <a:r>
              <a:rPr kumimoji="1" lang="zh-CN" altLang="en-US"/>
              <a:t>，经过注意力机制运算后，经过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0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层输出。</a:t>
            </a:r>
            <a:endParaRPr kumimoji="1" lang="en-US" altLang="zh-CN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/>
              <a:t>ConvNeXt</a:t>
            </a:r>
            <a:r>
              <a:rPr kumimoji="1" lang="zh-CN" altLang="en-US"/>
              <a:t>，如图</a:t>
            </a:r>
            <a:r>
              <a:rPr kumimoji="1" lang="en-US" altLang="zh-CN"/>
              <a:t>(d)</a:t>
            </a:r>
            <a:r>
              <a:rPr kumimoji="1" lang="zh-CN" altLang="en-US"/>
              <a:t>所示，由</a:t>
            </a:r>
            <a:r>
              <a:rPr kumimoji="1" lang="en-US" altLang="zh-CN"/>
              <a:t>N</a:t>
            </a:r>
            <a:r>
              <a:rPr kumimoji="1" lang="zh-CN" altLang="en-US"/>
              <a:t>个</a:t>
            </a:r>
            <a:r>
              <a:rPr lang="en" altLang="zh-CN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ConvNeXtBlock</a:t>
            </a:r>
            <a:r>
              <a:rPr kumimoji="1" lang="zh-CN" altLang="en-US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堆叠而成，每个</a:t>
            </a:r>
            <a:r>
              <a:rPr kumimoji="1" lang="en-US" altLang="zh-CN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ConvNeXtBlock</a:t>
            </a:r>
            <a:r>
              <a:rPr kumimoji="1" lang="zh-CN" altLang="en-US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都使用</a:t>
            </a:r>
            <a:r>
              <a:rPr kumimoji="1" lang="en-US" altLang="zh-CN"/>
              <a:t>Kernal</a:t>
            </a:r>
            <a:r>
              <a:rPr kumimoji="1" lang="zh-CN" altLang="en-US"/>
              <a:t> </a:t>
            </a:r>
            <a:r>
              <a:rPr kumimoji="1" lang="en-US" altLang="zh-CN"/>
              <a:t>size</a:t>
            </a:r>
            <a:r>
              <a:rPr kumimoji="1" lang="zh-CN" altLang="en-US"/>
              <a:t>为</a:t>
            </a:r>
            <a:r>
              <a:rPr kumimoji="1" lang="en-US" altLang="zh-CN"/>
              <a:t>7</a:t>
            </a:r>
            <a:r>
              <a:rPr kumimoji="1" lang="zh-CN" altLang="en-US"/>
              <a:t>，</a:t>
            </a:r>
            <a:r>
              <a:rPr kumimoji="1" lang="en-US" altLang="zh-CN"/>
              <a:t>Stride</a:t>
            </a:r>
            <a:r>
              <a:rPr kumimoji="1" lang="zh-CN" altLang="en-US"/>
              <a:t>为</a:t>
            </a:r>
            <a:r>
              <a:rPr kumimoji="1" lang="en-US" altLang="zh-CN"/>
              <a:t>3</a:t>
            </a:r>
            <a:r>
              <a:rPr kumimoji="1" lang="zh-CN" altLang="en-US"/>
              <a:t>，</a:t>
            </a:r>
            <a:r>
              <a:rPr kumimoji="1" lang="en-US" altLang="zh-CN"/>
              <a:t>padding</a:t>
            </a:r>
            <a:r>
              <a:rPr kumimoji="1" lang="zh-CN" altLang="en-US"/>
              <a:t>为</a:t>
            </a:r>
            <a:r>
              <a:rPr kumimoji="1" lang="en-US" altLang="zh-CN"/>
              <a:t>1</a:t>
            </a:r>
            <a:r>
              <a:rPr kumimoji="1" lang="zh-CN" altLang="en-US"/>
              <a:t>的</a:t>
            </a:r>
            <a:r>
              <a:rPr kumimoji="1" lang="en-US" altLang="zh-CN"/>
              <a:t>Conv1d</a:t>
            </a:r>
            <a:r>
              <a:rPr kumimoji="1" lang="zh-CN" altLang="en-US"/>
              <a:t>层处理输入特征，经过</a:t>
            </a:r>
            <a:r>
              <a:rPr kumimoji="1" lang="en-US" altLang="zh-CN"/>
              <a:t>Normalize</a:t>
            </a:r>
            <a:r>
              <a:rPr kumimoji="1" lang="zh-CN" altLang="en-US"/>
              <a:t>和</a:t>
            </a:r>
            <a:r>
              <a:rPr kumimoji="1" lang="en-US" altLang="zh-CN"/>
              <a:t>Linear</a:t>
            </a:r>
            <a:r>
              <a:rPr kumimoji="1" lang="zh-CN" altLang="en-US"/>
              <a:t>层后，使用</a:t>
            </a:r>
            <a:r>
              <a:rPr kumimoji="1" lang="en-US" altLang="zh-CN"/>
              <a:t>GLUE</a:t>
            </a:r>
            <a:r>
              <a:rPr kumimoji="1" lang="zh-CN" altLang="en-US"/>
              <a:t>激活函数和</a:t>
            </a:r>
            <a:r>
              <a:rPr kumimoji="1" lang="en-US" altLang="zh-CN"/>
              <a:t>Linear</a:t>
            </a:r>
            <a:r>
              <a:rPr kumimoji="1" lang="zh-CN" altLang="en-US"/>
              <a:t>处理输出特征，最后使用残差连接作为下一个</a:t>
            </a:r>
            <a:r>
              <a:rPr kumimoji="1" lang="en-US" altLang="zh-CN" b="0">
                <a:solidFill>
                  <a:srgbClr val="1F2328"/>
                </a:solidFill>
                <a:effectLst/>
                <a:latin typeface="Menlo" panose="020B0609030804020204" pitchFamily="49" charset="0"/>
              </a:rPr>
              <a:t>ConvNeXtBlock</a:t>
            </a:r>
            <a:r>
              <a:rPr kumimoji="1" lang="zh-CN" altLang="en-US"/>
              <a:t>的输入。</a:t>
            </a:r>
            <a:endParaRPr lang="en" altLang="zh-CN" b="0">
              <a:solidFill>
                <a:srgbClr val="1F2328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00A79E7-503B-BC3C-1F69-677513AC8B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CB718-5A49-1C49-9914-78AADEE32BAF}" type="slidenum"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51446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E763A4-F692-3914-0D83-D9ED3B62F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0F109E5-3511-65C8-C738-7BC9ED4656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0419B4-82A7-D2C4-67E4-933874BE1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4D8266-A906-0C57-9864-2C13EB2B1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B9FCEC-241D-9574-B337-A908BAD3E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781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578679-519D-9E05-03AF-EE416768A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A3C2906-1FD2-9E91-B989-37BE21561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9CCB85D-1E42-C71F-AA10-248138643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8049E7-A7C2-F766-598F-518CF9BA4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929522-1B08-BEBC-0DD6-273EA29E5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8165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30BB9CB-660D-D0CE-0059-D6E734880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23A47A1-98CD-731A-03EC-F3EE56B06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13DBFE-24AF-CDEC-5256-E911A7963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1ED3764-1FA3-5125-2124-64F5B5FE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3F53A9-F89C-9E70-FB1F-6D7A1220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9038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4EF486-EB59-21B6-29F3-15A2E2084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348E47-0915-0BC3-7E49-2ECD7EB71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6102EDC-78BA-BF85-8773-278F06BA8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09C3DF-00A7-5326-D2CF-D77E02EC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0F0FB4-2163-D28D-C008-E5EF7FF4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929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4A5452-45C9-A6B2-571A-458B81C67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660DA90-A96C-8611-10A6-50B6EFE30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6687EFD-8E11-CB86-6DDD-8C487AF91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444B5F-0440-C971-9C6A-30E917BC9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7F6420-2CB3-8345-99FF-FEF910EA7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1838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A65758-41F2-19D1-6362-D60ACD71C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26D32E-04D4-58A1-872C-817AC3CD2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A20F2D0-1191-9061-D21C-CA173F447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5443DB3-84D0-1D0A-9387-A5A68AAF6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9191787-F603-DD5E-6C72-D61B62D4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EDD666A-61CC-513A-C17F-22E97229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67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988EC8-4641-F921-E76C-152EEE914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BDCB91-D460-C03A-5073-47E59FBD6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E82CD64-9A4B-40AC-B0C4-D9FF54770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A46077-937D-DF7A-5336-1B4128985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29BE40E-84DA-34B7-0ED0-EF9969274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8AE227A-9E0F-1851-223E-B8C446928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84499B4-7F7A-9A4C-08FF-18B0E6567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65A6171-3BA7-1547-A8A5-50C871CA3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572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F574D7-44E2-FAE3-8812-09D5BE81B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DE1AA4C-4252-FBF7-7F3A-2E2D4AF6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57133DF-BA90-31D2-1997-842BE8DC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1AF2BCF-CAE7-9A2B-9E0D-CA21556E2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14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CD48A-39B3-4E36-0780-DF642863F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3568D60-F540-B3F4-660F-44B3F67FE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75FAD55-1F1B-4A31-6733-993404CF5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978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787737-12FB-7E58-5F78-695DD36B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E29398-2718-F838-D3C1-F58F926CC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7C8822-F607-BFB0-D160-65CD10E1F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465022A-8E5D-7002-04C4-3D746C464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3DE9BD6-08B8-6876-4635-E5214C703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2A5E529-D0E8-53E9-0D66-635EA4042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201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7A0AAF-A9B7-65A5-E568-58BAB284C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37B1310-2609-B395-140D-DE93BA727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690CF8A-4F77-A176-A349-988F8047D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CF94631-53F2-39C1-659E-2273CB95F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468E7CD-05E6-C726-1F81-16AC304E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1BE11FC-6CFA-DDED-802B-3347CA052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38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8A9CCAD-2B6F-8B84-F4BF-CE293F502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E512BF0-1F28-1990-13A1-626F0C54D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4FDBD1-7DA1-1761-F2B6-ADCFB99DC4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025E3-6FBE-4EF1-8363-DA3E8B7E47B5}" type="datetimeFigureOut">
              <a:rPr lang="zh-CN" altLang="en-US" smtClean="0"/>
              <a:t>2025/2/7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3941FD-48D0-4101-F79F-E7485A0F71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4FD15B-90B7-7353-354A-EFEDEFB9E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518ED-B767-4F39-BFFC-CCF1E1CB9B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111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矩形: 圆角 280">
            <a:extLst>
              <a:ext uri="{FF2B5EF4-FFF2-40B4-BE49-F238E27FC236}">
                <a16:creationId xmlns:a16="http://schemas.microsoft.com/office/drawing/2014/main" id="{BA20D575-3262-1728-FF2D-AC8625781AEC}"/>
              </a:ext>
            </a:extLst>
          </p:cNvPr>
          <p:cNvSpPr/>
          <p:nvPr/>
        </p:nvSpPr>
        <p:spPr>
          <a:xfrm>
            <a:off x="4087110" y="2586890"/>
            <a:ext cx="4058363" cy="2013963"/>
          </a:xfrm>
          <a:prstGeom prst="roundRect">
            <a:avLst/>
          </a:prstGeom>
          <a:solidFill>
            <a:srgbClr val="FFF0C2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198"/>
          </a:p>
        </p:txBody>
      </p:sp>
      <p:cxnSp>
        <p:nvCxnSpPr>
          <p:cNvPr id="129" name="连接符: 肘形 128">
            <a:extLst>
              <a:ext uri="{FF2B5EF4-FFF2-40B4-BE49-F238E27FC236}">
                <a16:creationId xmlns:a16="http://schemas.microsoft.com/office/drawing/2014/main" id="{F3D65881-5FF3-609C-B04C-22CCB14698F2}"/>
              </a:ext>
            </a:extLst>
          </p:cNvPr>
          <p:cNvCxnSpPr>
            <a:cxnSpLocks/>
            <a:endCxn id="123" idx="3"/>
          </p:cNvCxnSpPr>
          <p:nvPr/>
        </p:nvCxnSpPr>
        <p:spPr>
          <a:xfrm rot="10800000" flipV="1">
            <a:off x="5006568" y="3314985"/>
            <a:ext cx="1639002" cy="115057"/>
          </a:xfrm>
          <a:prstGeom prst="bentConnector3">
            <a:avLst>
              <a:gd name="adj1" fmla="val -683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连接符: 肘形 130">
            <a:extLst>
              <a:ext uri="{FF2B5EF4-FFF2-40B4-BE49-F238E27FC236}">
                <a16:creationId xmlns:a16="http://schemas.microsoft.com/office/drawing/2014/main" id="{9B689185-3EBB-A469-FD0D-E7F73EB0700F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05319" y="3314200"/>
            <a:ext cx="2485744" cy="181383"/>
          </a:xfrm>
          <a:prstGeom prst="bentConnector3">
            <a:avLst>
              <a:gd name="adj1" fmla="val 255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直接箭头连接符 267">
            <a:extLst>
              <a:ext uri="{FF2B5EF4-FFF2-40B4-BE49-F238E27FC236}">
                <a16:creationId xmlns:a16="http://schemas.microsoft.com/office/drawing/2014/main" id="{783EBBF1-3E6C-10CA-F388-2B40B7D24B8B}"/>
              </a:ext>
            </a:extLst>
          </p:cNvPr>
          <p:cNvCxnSpPr>
            <a:cxnSpLocks/>
          </p:cNvCxnSpPr>
          <p:nvPr/>
        </p:nvCxnSpPr>
        <p:spPr>
          <a:xfrm flipH="1">
            <a:off x="4633685" y="3579724"/>
            <a:ext cx="0" cy="15902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接箭头连接符 268">
            <a:extLst>
              <a:ext uri="{FF2B5EF4-FFF2-40B4-BE49-F238E27FC236}">
                <a16:creationId xmlns:a16="http://schemas.microsoft.com/office/drawing/2014/main" id="{BC3D1C4D-980A-97BC-38FA-0BB6D669D22C}"/>
              </a:ext>
            </a:extLst>
          </p:cNvPr>
          <p:cNvCxnSpPr>
            <a:cxnSpLocks/>
          </p:cNvCxnSpPr>
          <p:nvPr/>
        </p:nvCxnSpPr>
        <p:spPr>
          <a:xfrm flipH="1">
            <a:off x="4635941" y="3938697"/>
            <a:ext cx="0" cy="13235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直接箭头连接符 269">
            <a:extLst>
              <a:ext uri="{FF2B5EF4-FFF2-40B4-BE49-F238E27FC236}">
                <a16:creationId xmlns:a16="http://schemas.microsoft.com/office/drawing/2014/main" id="{0600A288-91BE-0C54-CFA5-CA302E1DE392}"/>
              </a:ext>
            </a:extLst>
          </p:cNvPr>
          <p:cNvCxnSpPr>
            <a:cxnSpLocks/>
          </p:cNvCxnSpPr>
          <p:nvPr/>
        </p:nvCxnSpPr>
        <p:spPr>
          <a:xfrm>
            <a:off x="4631184" y="4196285"/>
            <a:ext cx="0" cy="12315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连接符: 肘形 126">
            <a:extLst>
              <a:ext uri="{FF2B5EF4-FFF2-40B4-BE49-F238E27FC236}">
                <a16:creationId xmlns:a16="http://schemas.microsoft.com/office/drawing/2014/main" id="{243F4325-464E-A0AF-6009-7E70271555AD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02146" y="3314984"/>
            <a:ext cx="710320" cy="56944"/>
          </a:xfrm>
          <a:prstGeom prst="bentConnector3">
            <a:avLst>
              <a:gd name="adj1" fmla="val -10705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形 4" descr="播客">
            <a:extLst>
              <a:ext uri="{FF2B5EF4-FFF2-40B4-BE49-F238E27FC236}">
                <a16:creationId xmlns:a16="http://schemas.microsoft.com/office/drawing/2014/main" id="{B9446BC4-F78D-B53A-F738-BC3CC94D4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27927" y="4605612"/>
            <a:ext cx="412784" cy="412784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FF560A79-C136-912E-A5F6-8F232E4A7297}"/>
              </a:ext>
            </a:extLst>
          </p:cNvPr>
          <p:cNvSpPr/>
          <p:nvPr/>
        </p:nvSpPr>
        <p:spPr>
          <a:xfrm>
            <a:off x="2827053" y="2589737"/>
            <a:ext cx="1216086" cy="2013963"/>
          </a:xfrm>
          <a:prstGeom prst="roundRect">
            <a:avLst/>
          </a:prstGeom>
          <a:solidFill>
            <a:srgbClr val="FCE7E2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198"/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E6A208ED-AA69-A2C8-D76E-C22529A13345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3435096" y="4521534"/>
            <a:ext cx="393" cy="25662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连接符: 肘形 11">
            <a:extLst>
              <a:ext uri="{FF2B5EF4-FFF2-40B4-BE49-F238E27FC236}">
                <a16:creationId xmlns:a16="http://schemas.microsoft.com/office/drawing/2014/main" id="{9413CD2C-EA7D-A442-19ED-4523E87A9E5F}"/>
              </a:ext>
            </a:extLst>
          </p:cNvPr>
          <p:cNvCxnSpPr>
            <a:cxnSpLocks/>
            <a:stCxn id="42" idx="0"/>
            <a:endCxn id="100" idx="0"/>
          </p:cNvCxnSpPr>
          <p:nvPr/>
        </p:nvCxnSpPr>
        <p:spPr>
          <a:xfrm rot="5400000" flipH="1" flipV="1">
            <a:off x="4010355" y="2083830"/>
            <a:ext cx="46153" cy="1195887"/>
          </a:xfrm>
          <a:prstGeom prst="bentConnector3">
            <a:avLst>
              <a:gd name="adj1" fmla="val 429746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6057AD11-A630-A29F-9974-94906FCE4C4B}"/>
              </a:ext>
            </a:extLst>
          </p:cNvPr>
          <p:cNvSpPr txBox="1"/>
          <p:nvPr/>
        </p:nvSpPr>
        <p:spPr>
          <a:xfrm>
            <a:off x="4931875" y="4704070"/>
            <a:ext cx="2472498" cy="23577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Masked Channel Residual Vector Quantization</a:t>
            </a:r>
            <a:endParaRPr lang="zh-CN" altLang="en-US" sz="93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D8821A0B-2996-EC27-A39F-42A6EDE1971B}"/>
              </a:ext>
            </a:extLst>
          </p:cNvPr>
          <p:cNvGrpSpPr/>
          <p:nvPr/>
        </p:nvGrpSpPr>
        <p:grpSpPr>
          <a:xfrm>
            <a:off x="8471158" y="2082786"/>
            <a:ext cx="805519" cy="475338"/>
            <a:chOff x="8795280" y="1000640"/>
            <a:chExt cx="1730376" cy="914400"/>
          </a:xfrm>
        </p:grpSpPr>
        <p:pic>
          <p:nvPicPr>
            <p:cNvPr id="24" name="图形 23" descr="语音">
              <a:extLst>
                <a:ext uri="{FF2B5EF4-FFF2-40B4-BE49-F238E27FC236}">
                  <a16:creationId xmlns:a16="http://schemas.microsoft.com/office/drawing/2014/main" id="{D38BB437-6538-54AE-3531-C2EB0E9D06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795280" y="1000640"/>
              <a:ext cx="914400" cy="914400"/>
            </a:xfrm>
            <a:prstGeom prst="rect">
              <a:avLst/>
            </a:prstGeom>
          </p:spPr>
        </p:pic>
        <p:pic>
          <p:nvPicPr>
            <p:cNvPr id="25" name="图形 24" descr="语音">
              <a:extLst>
                <a:ext uri="{FF2B5EF4-FFF2-40B4-BE49-F238E27FC236}">
                  <a16:creationId xmlns:a16="http://schemas.microsoft.com/office/drawing/2014/main" id="{13CB172A-298C-FC24-6489-8435553C7C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9611256" y="1000640"/>
              <a:ext cx="914400" cy="914400"/>
            </a:xfrm>
            <a:prstGeom prst="rect">
              <a:avLst/>
            </a:prstGeom>
          </p:spPr>
        </p:pic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923D5897-9F48-6D83-68F9-13A4A1574A5F}"/>
              </a:ext>
            </a:extLst>
          </p:cNvPr>
          <p:cNvSpPr txBox="1"/>
          <p:nvPr/>
        </p:nvSpPr>
        <p:spPr>
          <a:xfrm>
            <a:off x="8386845" y="3781190"/>
            <a:ext cx="701758" cy="27667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Decoder</a:t>
            </a:r>
            <a:endParaRPr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149B9257-40FE-54E6-E8F2-99B8C089519D}"/>
              </a:ext>
            </a:extLst>
          </p:cNvPr>
          <p:cNvSpPr txBox="1"/>
          <p:nvPr/>
        </p:nvSpPr>
        <p:spPr>
          <a:xfrm>
            <a:off x="3612720" y="4707278"/>
            <a:ext cx="673574" cy="23577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Encoder</a:t>
            </a:r>
            <a:endParaRPr lang="zh-CN" altLang="en-US" sz="93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矩形: 圆角 36">
            <a:extLst>
              <a:ext uri="{FF2B5EF4-FFF2-40B4-BE49-F238E27FC236}">
                <a16:creationId xmlns:a16="http://schemas.microsoft.com/office/drawing/2014/main" id="{B150212C-4B1C-41AC-684C-4A12F8CA8213}"/>
              </a:ext>
            </a:extLst>
          </p:cNvPr>
          <p:cNvSpPr/>
          <p:nvPr/>
        </p:nvSpPr>
        <p:spPr>
          <a:xfrm>
            <a:off x="2905222" y="4318617"/>
            <a:ext cx="1060533" cy="202918"/>
          </a:xfrm>
          <a:prstGeom prst="roundRect">
            <a:avLst/>
          </a:prstGeom>
          <a:solidFill>
            <a:srgbClr val="F7E5D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Conv1D Layer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矩形: 圆角 37">
            <a:extLst>
              <a:ext uri="{FF2B5EF4-FFF2-40B4-BE49-F238E27FC236}">
                <a16:creationId xmlns:a16="http://schemas.microsoft.com/office/drawing/2014/main" id="{33DEE27C-834E-7DD9-DBA1-40F31EEA2432}"/>
              </a:ext>
            </a:extLst>
          </p:cNvPr>
          <p:cNvSpPr/>
          <p:nvPr/>
        </p:nvSpPr>
        <p:spPr>
          <a:xfrm>
            <a:off x="2905222" y="3970238"/>
            <a:ext cx="1060533" cy="202918"/>
          </a:xfrm>
          <a:prstGeom prst="roundRect">
            <a:avLst/>
          </a:prstGeom>
          <a:solidFill>
            <a:srgbClr val="F7E5D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 Block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3C3823D8-49B3-24C5-3E0F-6ED6C5073FEB}"/>
              </a:ext>
            </a:extLst>
          </p:cNvPr>
          <p:cNvSpPr/>
          <p:nvPr/>
        </p:nvSpPr>
        <p:spPr>
          <a:xfrm>
            <a:off x="2905222" y="3393802"/>
            <a:ext cx="1060533" cy="202918"/>
          </a:xfrm>
          <a:prstGeom prst="roundRect">
            <a:avLst/>
          </a:prstGeom>
          <a:solidFill>
            <a:srgbClr val="F7E5D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 Block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9F94F06F-0790-3094-96AF-A8192CA1004E}"/>
              </a:ext>
            </a:extLst>
          </p:cNvPr>
          <p:cNvSpPr/>
          <p:nvPr/>
        </p:nvSpPr>
        <p:spPr>
          <a:xfrm>
            <a:off x="2905222" y="3049326"/>
            <a:ext cx="1060533" cy="202918"/>
          </a:xfrm>
          <a:prstGeom prst="roundRect">
            <a:avLst/>
          </a:prstGeom>
          <a:solidFill>
            <a:srgbClr val="F7E5D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LSTM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矩形: 圆角 41">
            <a:extLst>
              <a:ext uri="{FF2B5EF4-FFF2-40B4-BE49-F238E27FC236}">
                <a16:creationId xmlns:a16="http://schemas.microsoft.com/office/drawing/2014/main" id="{D3D9A6C1-5861-6B6E-A9C0-EEB181A6F539}"/>
              </a:ext>
            </a:extLst>
          </p:cNvPr>
          <p:cNvSpPr/>
          <p:nvPr/>
        </p:nvSpPr>
        <p:spPr>
          <a:xfrm>
            <a:off x="2905222" y="2704851"/>
            <a:ext cx="1060533" cy="202918"/>
          </a:xfrm>
          <a:prstGeom prst="roundRect">
            <a:avLst/>
          </a:prstGeom>
          <a:solidFill>
            <a:srgbClr val="F7E5D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 Block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DF34B51D-7D06-31A3-86E9-B68F2A017659}"/>
              </a:ext>
            </a:extLst>
          </p:cNvPr>
          <p:cNvSpPr txBox="1"/>
          <p:nvPr/>
        </p:nvSpPr>
        <p:spPr>
          <a:xfrm>
            <a:off x="3359217" y="3669122"/>
            <a:ext cx="211728" cy="184346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198" dirty="0">
                <a:latin typeface="隶书" panose="02010509060101010101" pitchFamily="49" charset="-122"/>
                <a:ea typeface="隶书" panose="02010509060101010101" pitchFamily="49" charset="-122"/>
              </a:rPr>
              <a:t>…</a:t>
            </a:r>
            <a:endParaRPr lang="zh-CN" altLang="en-US" sz="1198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956B346D-1A32-D593-97C8-6F808AD6D26E}"/>
              </a:ext>
            </a:extLst>
          </p:cNvPr>
          <p:cNvSpPr txBox="1"/>
          <p:nvPr/>
        </p:nvSpPr>
        <p:spPr>
          <a:xfrm>
            <a:off x="3173933" y="2305342"/>
            <a:ext cx="1718997" cy="23577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Split along Channel Dimension</a:t>
            </a:r>
            <a:endParaRPr lang="zh-CN" altLang="en-US" sz="93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矩形: 圆角 95">
            <a:extLst>
              <a:ext uri="{FF2B5EF4-FFF2-40B4-BE49-F238E27FC236}">
                <a16:creationId xmlns:a16="http://schemas.microsoft.com/office/drawing/2014/main" id="{C2FCD645-4BFE-2303-9378-BF8923398DFE}"/>
              </a:ext>
            </a:extLst>
          </p:cNvPr>
          <p:cNvSpPr/>
          <p:nvPr/>
        </p:nvSpPr>
        <p:spPr>
          <a:xfrm>
            <a:off x="5490414" y="3112068"/>
            <a:ext cx="750386" cy="202918"/>
          </a:xfrm>
          <a:prstGeom prst="roundRect">
            <a:avLst/>
          </a:prstGeom>
          <a:solidFill>
            <a:srgbClr val="FCC9C9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Codebook-1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圆角矩形 17">
            <a:extLst>
              <a:ext uri="{FF2B5EF4-FFF2-40B4-BE49-F238E27FC236}">
                <a16:creationId xmlns:a16="http://schemas.microsoft.com/office/drawing/2014/main" id="{7F73AA82-8BEE-3F02-D47E-DDDBA8C9CC43}"/>
              </a:ext>
            </a:extLst>
          </p:cNvPr>
          <p:cNvSpPr/>
          <p:nvPr/>
        </p:nvSpPr>
        <p:spPr>
          <a:xfrm>
            <a:off x="4350863" y="2754619"/>
            <a:ext cx="710320" cy="194795"/>
          </a:xfrm>
          <a:prstGeom prst="roundRect">
            <a:avLst/>
          </a:prstGeom>
          <a:solidFill>
            <a:srgbClr val="DFEBFB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圆角矩形 17">
            <a:extLst>
              <a:ext uri="{FF2B5EF4-FFF2-40B4-BE49-F238E27FC236}">
                <a16:creationId xmlns:a16="http://schemas.microsoft.com/office/drawing/2014/main" id="{9ED84C31-1D3B-F6D3-5A6B-4C4BA533FB45}"/>
              </a:ext>
            </a:extLst>
          </p:cNvPr>
          <p:cNvSpPr/>
          <p:nvPr/>
        </p:nvSpPr>
        <p:spPr>
          <a:xfrm>
            <a:off x="4316663" y="2707157"/>
            <a:ext cx="710320" cy="194795"/>
          </a:xfrm>
          <a:prstGeom prst="roundRect">
            <a:avLst/>
          </a:prstGeom>
          <a:solidFill>
            <a:srgbClr val="DFEBFB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圆角矩形 17">
            <a:extLst>
              <a:ext uri="{FF2B5EF4-FFF2-40B4-BE49-F238E27FC236}">
                <a16:creationId xmlns:a16="http://schemas.microsoft.com/office/drawing/2014/main" id="{DDC1B42C-E1C1-8BC2-1CAA-A44E522FBB61}"/>
              </a:ext>
            </a:extLst>
          </p:cNvPr>
          <p:cNvSpPr/>
          <p:nvPr/>
        </p:nvSpPr>
        <p:spPr>
          <a:xfrm>
            <a:off x="4276215" y="2658698"/>
            <a:ext cx="710320" cy="194795"/>
          </a:xfrm>
          <a:prstGeom prst="roundRect">
            <a:avLst/>
          </a:prstGeom>
          <a:solidFill>
            <a:srgbClr val="DFEBFB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直接箭头连接符 110">
            <a:extLst>
              <a:ext uri="{FF2B5EF4-FFF2-40B4-BE49-F238E27FC236}">
                <a16:creationId xmlns:a16="http://schemas.microsoft.com/office/drawing/2014/main" id="{243124F2-EAD3-F5EE-44E1-C69A9D00C450}"/>
              </a:ext>
            </a:extLst>
          </p:cNvPr>
          <p:cNvCxnSpPr>
            <a:cxnSpLocks/>
          </p:cNvCxnSpPr>
          <p:nvPr/>
        </p:nvCxnSpPr>
        <p:spPr>
          <a:xfrm flipV="1">
            <a:off x="5100284" y="2794576"/>
            <a:ext cx="335534" cy="55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本框 111">
            <a:extLst>
              <a:ext uri="{FF2B5EF4-FFF2-40B4-BE49-F238E27FC236}">
                <a16:creationId xmlns:a16="http://schemas.microsoft.com/office/drawing/2014/main" id="{1AA38189-11CD-B6D5-6455-9EA39B4435A7}"/>
              </a:ext>
            </a:extLst>
          </p:cNvPr>
          <p:cNvSpPr txBox="1"/>
          <p:nvPr/>
        </p:nvSpPr>
        <p:spPr>
          <a:xfrm>
            <a:off x="5037319" y="2624431"/>
            <a:ext cx="608754" cy="21531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7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Masked</a:t>
            </a:r>
            <a:endParaRPr lang="zh-CN" altLang="en-US" sz="7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矩形: 圆角 113">
            <a:extLst>
              <a:ext uri="{FF2B5EF4-FFF2-40B4-BE49-F238E27FC236}">
                <a16:creationId xmlns:a16="http://schemas.microsoft.com/office/drawing/2014/main" id="{69AF84BD-2D65-CF31-23C6-B54241407A68}"/>
              </a:ext>
            </a:extLst>
          </p:cNvPr>
          <p:cNvSpPr/>
          <p:nvPr/>
        </p:nvSpPr>
        <p:spPr>
          <a:xfrm>
            <a:off x="6363205" y="3112068"/>
            <a:ext cx="750386" cy="202918"/>
          </a:xfrm>
          <a:prstGeom prst="roundRect">
            <a:avLst/>
          </a:prstGeom>
          <a:solidFill>
            <a:srgbClr val="FCC9C9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Codebook-2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矩形: 圆角 114">
            <a:extLst>
              <a:ext uri="{FF2B5EF4-FFF2-40B4-BE49-F238E27FC236}">
                <a16:creationId xmlns:a16="http://schemas.microsoft.com/office/drawing/2014/main" id="{90FF81D0-6918-A72A-82D5-785541AF7232}"/>
              </a:ext>
            </a:extLst>
          </p:cNvPr>
          <p:cNvSpPr/>
          <p:nvPr/>
        </p:nvSpPr>
        <p:spPr>
          <a:xfrm>
            <a:off x="7200127" y="3112068"/>
            <a:ext cx="750386" cy="202918"/>
          </a:xfrm>
          <a:prstGeom prst="roundRect">
            <a:avLst/>
          </a:prstGeom>
          <a:solidFill>
            <a:srgbClr val="FCC9C9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Codebook-3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矩形: 圆角 115">
            <a:extLst>
              <a:ext uri="{FF2B5EF4-FFF2-40B4-BE49-F238E27FC236}">
                <a16:creationId xmlns:a16="http://schemas.microsoft.com/office/drawing/2014/main" id="{760C1843-5756-FE53-0194-C9CECDB573C8}"/>
              </a:ext>
            </a:extLst>
          </p:cNvPr>
          <p:cNvSpPr/>
          <p:nvPr/>
        </p:nvSpPr>
        <p:spPr>
          <a:xfrm>
            <a:off x="4256181" y="3735779"/>
            <a:ext cx="750386" cy="202918"/>
          </a:xfrm>
          <a:prstGeom prst="roundRect">
            <a:avLst/>
          </a:prstGeom>
          <a:solidFill>
            <a:srgbClr val="FCC9C9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Codebook-4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矩形: 圆角 116">
            <a:extLst>
              <a:ext uri="{FF2B5EF4-FFF2-40B4-BE49-F238E27FC236}">
                <a16:creationId xmlns:a16="http://schemas.microsoft.com/office/drawing/2014/main" id="{FBC0008D-D117-4501-B428-9111FF16C787}"/>
              </a:ext>
            </a:extLst>
          </p:cNvPr>
          <p:cNvSpPr/>
          <p:nvPr/>
        </p:nvSpPr>
        <p:spPr>
          <a:xfrm>
            <a:off x="4256183" y="4319439"/>
            <a:ext cx="750386" cy="202918"/>
          </a:xfrm>
          <a:prstGeom prst="roundRect">
            <a:avLst/>
          </a:prstGeom>
          <a:solidFill>
            <a:srgbClr val="FCC9C9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Codebook-N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矩形: 圆角 122">
            <a:extLst>
              <a:ext uri="{FF2B5EF4-FFF2-40B4-BE49-F238E27FC236}">
                <a16:creationId xmlns:a16="http://schemas.microsoft.com/office/drawing/2014/main" id="{B39DFA5C-F601-7316-2C16-3E0B871299E3}"/>
              </a:ext>
            </a:extLst>
          </p:cNvPr>
          <p:cNvSpPr/>
          <p:nvPr/>
        </p:nvSpPr>
        <p:spPr>
          <a:xfrm>
            <a:off x="4256183" y="3280359"/>
            <a:ext cx="750386" cy="299364"/>
          </a:xfrm>
          <a:prstGeom prst="roundRect">
            <a:avLst/>
          </a:prstGeom>
          <a:solidFill>
            <a:srgbClr val="F3DCEA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Subtract Residual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文本框 134">
            <a:extLst>
              <a:ext uri="{FF2B5EF4-FFF2-40B4-BE49-F238E27FC236}">
                <a16:creationId xmlns:a16="http://schemas.microsoft.com/office/drawing/2014/main" id="{52B8A874-A510-B37F-87E7-C2DFE58B9999}"/>
              </a:ext>
            </a:extLst>
          </p:cNvPr>
          <p:cNvSpPr txBox="1"/>
          <p:nvPr/>
        </p:nvSpPr>
        <p:spPr>
          <a:xfrm>
            <a:off x="4565960" y="4019922"/>
            <a:ext cx="211728" cy="163891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065" dirty="0">
                <a:latin typeface="隶书" panose="02010509060101010101" pitchFamily="49" charset="-122"/>
                <a:ea typeface="隶书" panose="02010509060101010101" pitchFamily="49" charset="-122"/>
              </a:rPr>
              <a:t>…</a:t>
            </a:r>
            <a:endParaRPr lang="zh-CN" altLang="en-US" sz="1065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cxnSp>
        <p:nvCxnSpPr>
          <p:cNvPr id="142" name="直接箭头连接符 141">
            <a:extLst>
              <a:ext uri="{FF2B5EF4-FFF2-40B4-BE49-F238E27FC236}">
                <a16:creationId xmlns:a16="http://schemas.microsoft.com/office/drawing/2014/main" id="{8763FDAF-3F1F-1A5C-AC38-96DCDB892DEC}"/>
              </a:ext>
            </a:extLst>
          </p:cNvPr>
          <p:cNvCxnSpPr>
            <a:cxnSpLocks/>
            <a:endCxn id="96" idx="0"/>
          </p:cNvCxnSpPr>
          <p:nvPr/>
        </p:nvCxnSpPr>
        <p:spPr>
          <a:xfrm>
            <a:off x="5865603" y="2934388"/>
            <a:ext cx="3" cy="17768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接箭头连接符 143">
            <a:extLst>
              <a:ext uri="{FF2B5EF4-FFF2-40B4-BE49-F238E27FC236}">
                <a16:creationId xmlns:a16="http://schemas.microsoft.com/office/drawing/2014/main" id="{7838B571-563A-CD4E-44FA-F8DFED4F9229}"/>
              </a:ext>
            </a:extLst>
          </p:cNvPr>
          <p:cNvCxnSpPr>
            <a:cxnSpLocks/>
          </p:cNvCxnSpPr>
          <p:nvPr/>
        </p:nvCxnSpPr>
        <p:spPr>
          <a:xfrm flipH="1">
            <a:off x="6738397" y="2942843"/>
            <a:ext cx="0" cy="16353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接箭头连接符 144">
            <a:extLst>
              <a:ext uri="{FF2B5EF4-FFF2-40B4-BE49-F238E27FC236}">
                <a16:creationId xmlns:a16="http://schemas.microsoft.com/office/drawing/2014/main" id="{45B35CAA-8049-6DF6-BCEF-CDC45468D647}"/>
              </a:ext>
            </a:extLst>
          </p:cNvPr>
          <p:cNvCxnSpPr>
            <a:cxnSpLocks/>
          </p:cNvCxnSpPr>
          <p:nvPr/>
        </p:nvCxnSpPr>
        <p:spPr>
          <a:xfrm flipH="1">
            <a:off x="7570605" y="2942843"/>
            <a:ext cx="780" cy="16922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矩形: 圆角 172">
            <a:extLst>
              <a:ext uri="{FF2B5EF4-FFF2-40B4-BE49-F238E27FC236}">
                <a16:creationId xmlns:a16="http://schemas.microsoft.com/office/drawing/2014/main" id="{317D0643-BDA9-A419-0355-541E45FDB7E3}"/>
              </a:ext>
            </a:extLst>
          </p:cNvPr>
          <p:cNvSpPr/>
          <p:nvPr/>
        </p:nvSpPr>
        <p:spPr>
          <a:xfrm>
            <a:off x="5758592" y="3723675"/>
            <a:ext cx="1949930" cy="202918"/>
          </a:xfrm>
          <a:prstGeom prst="roundRect">
            <a:avLst/>
          </a:prstGeom>
          <a:solidFill>
            <a:srgbClr val="F3DCEA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Parallel Codebook Embedding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8" name="直接箭头连接符 177">
            <a:extLst>
              <a:ext uri="{FF2B5EF4-FFF2-40B4-BE49-F238E27FC236}">
                <a16:creationId xmlns:a16="http://schemas.microsoft.com/office/drawing/2014/main" id="{0B2A101C-0485-5EC0-6DB3-A9ADF8317993}"/>
              </a:ext>
            </a:extLst>
          </p:cNvPr>
          <p:cNvCxnSpPr>
            <a:cxnSpLocks/>
          </p:cNvCxnSpPr>
          <p:nvPr/>
        </p:nvCxnSpPr>
        <p:spPr>
          <a:xfrm>
            <a:off x="4631374" y="2952530"/>
            <a:ext cx="0" cy="32782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直接箭头连接符 186">
            <a:extLst>
              <a:ext uri="{FF2B5EF4-FFF2-40B4-BE49-F238E27FC236}">
                <a16:creationId xmlns:a16="http://schemas.microsoft.com/office/drawing/2014/main" id="{E00EB6C8-F657-0AA4-B578-CB358BCD778B}"/>
              </a:ext>
            </a:extLst>
          </p:cNvPr>
          <p:cNvCxnSpPr>
            <a:cxnSpLocks/>
            <a:stCxn id="96" idx="2"/>
          </p:cNvCxnSpPr>
          <p:nvPr/>
        </p:nvCxnSpPr>
        <p:spPr>
          <a:xfrm>
            <a:off x="5865607" y="3314986"/>
            <a:ext cx="2079" cy="40868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直接箭头连接符 187">
            <a:extLst>
              <a:ext uri="{FF2B5EF4-FFF2-40B4-BE49-F238E27FC236}">
                <a16:creationId xmlns:a16="http://schemas.microsoft.com/office/drawing/2014/main" id="{FF826CDD-5B62-478A-32EE-FC5B661A88C1}"/>
              </a:ext>
            </a:extLst>
          </p:cNvPr>
          <p:cNvCxnSpPr>
            <a:cxnSpLocks/>
            <a:stCxn id="114" idx="2"/>
            <a:endCxn id="173" idx="0"/>
          </p:cNvCxnSpPr>
          <p:nvPr/>
        </p:nvCxnSpPr>
        <p:spPr>
          <a:xfrm flipH="1">
            <a:off x="6733557" y="3314986"/>
            <a:ext cx="4841" cy="40868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直接箭头连接符 189">
            <a:extLst>
              <a:ext uri="{FF2B5EF4-FFF2-40B4-BE49-F238E27FC236}">
                <a16:creationId xmlns:a16="http://schemas.microsoft.com/office/drawing/2014/main" id="{65BC354C-9D37-8FF7-BE1C-D5B6D615EFB8}"/>
              </a:ext>
            </a:extLst>
          </p:cNvPr>
          <p:cNvCxnSpPr>
            <a:cxnSpLocks/>
            <a:stCxn id="115" idx="2"/>
          </p:cNvCxnSpPr>
          <p:nvPr/>
        </p:nvCxnSpPr>
        <p:spPr>
          <a:xfrm>
            <a:off x="7575319" y="3314984"/>
            <a:ext cx="0" cy="40869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7" name="椭圆 226">
            <a:extLst>
              <a:ext uri="{FF2B5EF4-FFF2-40B4-BE49-F238E27FC236}">
                <a16:creationId xmlns:a16="http://schemas.microsoft.com/office/drawing/2014/main" id="{B53D9AC3-3E1F-7E5C-AE97-693687DAC970}"/>
              </a:ext>
            </a:extLst>
          </p:cNvPr>
          <p:cNvSpPr/>
          <p:nvPr/>
        </p:nvSpPr>
        <p:spPr>
          <a:xfrm>
            <a:off x="7779174" y="4026479"/>
            <a:ext cx="240800" cy="245880"/>
          </a:xfrm>
          <a:prstGeom prst="ellipse">
            <a:avLst/>
          </a:prstGeom>
          <a:solidFill>
            <a:srgbClr val="F3DCEA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397" dirty="0"/>
              <a:t>+</a:t>
            </a:r>
            <a:endParaRPr lang="zh-CN" altLang="en-US" sz="2397" dirty="0"/>
          </a:p>
        </p:txBody>
      </p:sp>
      <p:sp>
        <p:nvSpPr>
          <p:cNvPr id="250" name="矩形: 圆角 249">
            <a:extLst>
              <a:ext uri="{FF2B5EF4-FFF2-40B4-BE49-F238E27FC236}">
                <a16:creationId xmlns:a16="http://schemas.microsoft.com/office/drawing/2014/main" id="{2263FCE5-4F93-EF47-FBE9-41627EF9F686}"/>
              </a:ext>
            </a:extLst>
          </p:cNvPr>
          <p:cNvSpPr/>
          <p:nvPr/>
        </p:nvSpPr>
        <p:spPr>
          <a:xfrm>
            <a:off x="5758592" y="4319439"/>
            <a:ext cx="1949930" cy="202918"/>
          </a:xfrm>
          <a:prstGeom prst="roundRect">
            <a:avLst/>
          </a:prstGeom>
          <a:solidFill>
            <a:srgbClr val="F3DCEA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Serialized Codebook Embedding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2" name="连接符: 肘形 271">
            <a:extLst>
              <a:ext uri="{FF2B5EF4-FFF2-40B4-BE49-F238E27FC236}">
                <a16:creationId xmlns:a16="http://schemas.microsoft.com/office/drawing/2014/main" id="{27DBA5BB-5AE0-5813-8203-EB2484975CE5}"/>
              </a:ext>
            </a:extLst>
          </p:cNvPr>
          <p:cNvCxnSpPr>
            <a:stCxn id="116" idx="3"/>
            <a:endCxn id="250" idx="1"/>
          </p:cNvCxnSpPr>
          <p:nvPr/>
        </p:nvCxnSpPr>
        <p:spPr>
          <a:xfrm>
            <a:off x="5006568" y="3837237"/>
            <a:ext cx="752024" cy="583660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直接箭头连接符 273">
            <a:extLst>
              <a:ext uri="{FF2B5EF4-FFF2-40B4-BE49-F238E27FC236}">
                <a16:creationId xmlns:a16="http://schemas.microsoft.com/office/drawing/2014/main" id="{94C089F9-3D1D-D15B-0D85-C8EDF64B55CC}"/>
              </a:ext>
            </a:extLst>
          </p:cNvPr>
          <p:cNvCxnSpPr>
            <a:stCxn id="117" idx="3"/>
            <a:endCxn id="250" idx="1"/>
          </p:cNvCxnSpPr>
          <p:nvPr/>
        </p:nvCxnSpPr>
        <p:spPr>
          <a:xfrm>
            <a:off x="5006568" y="4420897"/>
            <a:ext cx="752024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7" name="连接符: 肘形 276">
            <a:extLst>
              <a:ext uri="{FF2B5EF4-FFF2-40B4-BE49-F238E27FC236}">
                <a16:creationId xmlns:a16="http://schemas.microsoft.com/office/drawing/2014/main" id="{D868AE58-53FC-047A-80C4-D5BE1CCEF8B1}"/>
              </a:ext>
            </a:extLst>
          </p:cNvPr>
          <p:cNvCxnSpPr>
            <a:stCxn id="173" idx="3"/>
            <a:endCxn id="227" idx="0"/>
          </p:cNvCxnSpPr>
          <p:nvPr/>
        </p:nvCxnSpPr>
        <p:spPr>
          <a:xfrm>
            <a:off x="7708523" y="3825134"/>
            <a:ext cx="191053" cy="201346"/>
          </a:xfrm>
          <a:prstGeom prst="bentConnector2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9" name="连接符: 肘形 278">
            <a:extLst>
              <a:ext uri="{FF2B5EF4-FFF2-40B4-BE49-F238E27FC236}">
                <a16:creationId xmlns:a16="http://schemas.microsoft.com/office/drawing/2014/main" id="{5ED80757-7F69-7086-7BCD-9F1CE9705221}"/>
              </a:ext>
            </a:extLst>
          </p:cNvPr>
          <p:cNvCxnSpPr>
            <a:stCxn id="250" idx="3"/>
            <a:endCxn id="227" idx="4"/>
          </p:cNvCxnSpPr>
          <p:nvPr/>
        </p:nvCxnSpPr>
        <p:spPr>
          <a:xfrm flipV="1">
            <a:off x="7708523" y="4272359"/>
            <a:ext cx="191053" cy="148538"/>
          </a:xfrm>
          <a:prstGeom prst="bentConnector2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1" name="组合 300">
            <a:extLst>
              <a:ext uri="{FF2B5EF4-FFF2-40B4-BE49-F238E27FC236}">
                <a16:creationId xmlns:a16="http://schemas.microsoft.com/office/drawing/2014/main" id="{56149C76-8E51-68CB-0944-B2D259B1C0AD}"/>
              </a:ext>
            </a:extLst>
          </p:cNvPr>
          <p:cNvGrpSpPr/>
          <p:nvPr/>
        </p:nvGrpSpPr>
        <p:grpSpPr>
          <a:xfrm>
            <a:off x="5457805" y="2648721"/>
            <a:ext cx="784968" cy="290716"/>
            <a:chOff x="5137377" y="2256955"/>
            <a:chExt cx="1179088" cy="436679"/>
          </a:xfrm>
        </p:grpSpPr>
        <p:sp>
          <p:nvSpPr>
            <p:cNvPr id="290" name="圆角矩形 17">
              <a:extLst>
                <a:ext uri="{FF2B5EF4-FFF2-40B4-BE49-F238E27FC236}">
                  <a16:creationId xmlns:a16="http://schemas.microsoft.com/office/drawing/2014/main" id="{06B8916D-D17B-8510-092B-EF7237FC638E}"/>
                </a:ext>
              </a:extLst>
            </p:cNvPr>
            <p:cNvSpPr/>
            <p:nvPr/>
          </p:nvSpPr>
          <p:spPr>
            <a:xfrm>
              <a:off x="5249505" y="2401035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圆角矩形 17">
              <a:extLst>
                <a:ext uri="{FF2B5EF4-FFF2-40B4-BE49-F238E27FC236}">
                  <a16:creationId xmlns:a16="http://schemas.microsoft.com/office/drawing/2014/main" id="{F154C40D-D1AF-CF22-45A4-BD10AD53A200}"/>
                </a:ext>
              </a:extLst>
            </p:cNvPr>
            <p:cNvSpPr/>
            <p:nvPr/>
          </p:nvSpPr>
          <p:spPr>
            <a:xfrm>
              <a:off x="5198134" y="2329744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2" name="圆角矩形 17">
              <a:extLst>
                <a:ext uri="{FF2B5EF4-FFF2-40B4-BE49-F238E27FC236}">
                  <a16:creationId xmlns:a16="http://schemas.microsoft.com/office/drawing/2014/main" id="{D9F8C2C6-CD12-F901-567A-52CA64C1A9EE}"/>
                </a:ext>
              </a:extLst>
            </p:cNvPr>
            <p:cNvSpPr/>
            <p:nvPr/>
          </p:nvSpPr>
          <p:spPr>
            <a:xfrm>
              <a:off x="5137377" y="2256955"/>
              <a:ext cx="1066960" cy="292599"/>
            </a:xfrm>
            <a:prstGeom prst="roundRect">
              <a:avLst/>
            </a:prstGeom>
            <a:solidFill>
              <a:srgbClr val="DFEBFB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0" name="组合 299">
            <a:extLst>
              <a:ext uri="{FF2B5EF4-FFF2-40B4-BE49-F238E27FC236}">
                <a16:creationId xmlns:a16="http://schemas.microsoft.com/office/drawing/2014/main" id="{C8190F89-47A9-2566-B679-2143F9805533}"/>
              </a:ext>
            </a:extLst>
          </p:cNvPr>
          <p:cNvGrpSpPr/>
          <p:nvPr/>
        </p:nvGrpSpPr>
        <p:grpSpPr>
          <a:xfrm>
            <a:off x="6324683" y="2648721"/>
            <a:ext cx="784968" cy="290716"/>
            <a:chOff x="6439500" y="2256955"/>
            <a:chExt cx="1179088" cy="436679"/>
          </a:xfrm>
        </p:grpSpPr>
        <p:sp>
          <p:nvSpPr>
            <p:cNvPr id="293" name="圆角矩形 17">
              <a:extLst>
                <a:ext uri="{FF2B5EF4-FFF2-40B4-BE49-F238E27FC236}">
                  <a16:creationId xmlns:a16="http://schemas.microsoft.com/office/drawing/2014/main" id="{E9A429E5-1A4F-859A-4123-B74CFFDFCC92}"/>
                </a:ext>
              </a:extLst>
            </p:cNvPr>
            <p:cNvSpPr/>
            <p:nvPr/>
          </p:nvSpPr>
          <p:spPr>
            <a:xfrm>
              <a:off x="6551628" y="2401035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4" name="圆角矩形 17">
              <a:extLst>
                <a:ext uri="{FF2B5EF4-FFF2-40B4-BE49-F238E27FC236}">
                  <a16:creationId xmlns:a16="http://schemas.microsoft.com/office/drawing/2014/main" id="{F92AB322-C28D-8195-BEB5-0ED66E4E59B0}"/>
                </a:ext>
              </a:extLst>
            </p:cNvPr>
            <p:cNvSpPr/>
            <p:nvPr/>
          </p:nvSpPr>
          <p:spPr>
            <a:xfrm>
              <a:off x="6500257" y="2329744"/>
              <a:ext cx="1066960" cy="292599"/>
            </a:xfrm>
            <a:prstGeom prst="roundRect">
              <a:avLst/>
            </a:prstGeom>
            <a:solidFill>
              <a:srgbClr val="DFEBFB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5" name="圆角矩形 17">
              <a:extLst>
                <a:ext uri="{FF2B5EF4-FFF2-40B4-BE49-F238E27FC236}">
                  <a16:creationId xmlns:a16="http://schemas.microsoft.com/office/drawing/2014/main" id="{856BBF3F-B4D7-ED58-6486-9046FAB8A398}"/>
                </a:ext>
              </a:extLst>
            </p:cNvPr>
            <p:cNvSpPr/>
            <p:nvPr/>
          </p:nvSpPr>
          <p:spPr>
            <a:xfrm>
              <a:off x="6439500" y="2256955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9" name="组合 298">
            <a:extLst>
              <a:ext uri="{FF2B5EF4-FFF2-40B4-BE49-F238E27FC236}">
                <a16:creationId xmlns:a16="http://schemas.microsoft.com/office/drawing/2014/main" id="{C263A876-1782-39F5-F9FB-610E849C58B9}"/>
              </a:ext>
            </a:extLst>
          </p:cNvPr>
          <p:cNvGrpSpPr/>
          <p:nvPr/>
        </p:nvGrpSpPr>
        <p:grpSpPr>
          <a:xfrm>
            <a:off x="7175416" y="2648721"/>
            <a:ext cx="784968" cy="290716"/>
            <a:chOff x="7717372" y="2264281"/>
            <a:chExt cx="1179088" cy="436679"/>
          </a:xfrm>
        </p:grpSpPr>
        <p:sp>
          <p:nvSpPr>
            <p:cNvPr id="296" name="圆角矩形 17">
              <a:extLst>
                <a:ext uri="{FF2B5EF4-FFF2-40B4-BE49-F238E27FC236}">
                  <a16:creationId xmlns:a16="http://schemas.microsoft.com/office/drawing/2014/main" id="{776C8B46-41DB-841B-F11B-C1159ED0CE32}"/>
                </a:ext>
              </a:extLst>
            </p:cNvPr>
            <p:cNvSpPr/>
            <p:nvPr/>
          </p:nvSpPr>
          <p:spPr>
            <a:xfrm>
              <a:off x="7829500" y="2408361"/>
              <a:ext cx="1066960" cy="292599"/>
            </a:xfrm>
            <a:prstGeom prst="roundRect">
              <a:avLst/>
            </a:prstGeom>
            <a:solidFill>
              <a:srgbClr val="DFEBFB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" name="圆角矩形 17">
              <a:extLst>
                <a:ext uri="{FF2B5EF4-FFF2-40B4-BE49-F238E27FC236}">
                  <a16:creationId xmlns:a16="http://schemas.microsoft.com/office/drawing/2014/main" id="{D8F13055-52AC-C263-57F4-4543B4825A2D}"/>
                </a:ext>
              </a:extLst>
            </p:cNvPr>
            <p:cNvSpPr/>
            <p:nvPr/>
          </p:nvSpPr>
          <p:spPr>
            <a:xfrm>
              <a:off x="7778129" y="2337070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8" name="圆角矩形 17">
              <a:extLst>
                <a:ext uri="{FF2B5EF4-FFF2-40B4-BE49-F238E27FC236}">
                  <a16:creationId xmlns:a16="http://schemas.microsoft.com/office/drawing/2014/main" id="{0A72779A-6402-86B0-910B-8C05ED1A2B50}"/>
                </a:ext>
              </a:extLst>
            </p:cNvPr>
            <p:cNvSpPr/>
            <p:nvPr/>
          </p:nvSpPr>
          <p:spPr>
            <a:xfrm>
              <a:off x="7717372" y="2264281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6" name="矩形: 圆角 325">
            <a:extLst>
              <a:ext uri="{FF2B5EF4-FFF2-40B4-BE49-F238E27FC236}">
                <a16:creationId xmlns:a16="http://schemas.microsoft.com/office/drawing/2014/main" id="{CB15951B-F3F3-4271-63DC-A8088C1683BF}"/>
              </a:ext>
            </a:extLst>
          </p:cNvPr>
          <p:cNvSpPr/>
          <p:nvPr/>
        </p:nvSpPr>
        <p:spPr>
          <a:xfrm>
            <a:off x="8265875" y="2592397"/>
            <a:ext cx="1216086" cy="2013963"/>
          </a:xfrm>
          <a:prstGeom prst="roundRect">
            <a:avLst/>
          </a:prstGeom>
          <a:solidFill>
            <a:srgbClr val="FCE7E2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198"/>
          </a:p>
        </p:txBody>
      </p:sp>
      <p:sp>
        <p:nvSpPr>
          <p:cNvPr id="327" name="矩形: 圆角 326">
            <a:extLst>
              <a:ext uri="{FF2B5EF4-FFF2-40B4-BE49-F238E27FC236}">
                <a16:creationId xmlns:a16="http://schemas.microsoft.com/office/drawing/2014/main" id="{2B0B19FD-9781-4AF8-AD12-04B27374C464}"/>
              </a:ext>
            </a:extLst>
          </p:cNvPr>
          <p:cNvSpPr/>
          <p:nvPr/>
        </p:nvSpPr>
        <p:spPr>
          <a:xfrm>
            <a:off x="8339309" y="4272360"/>
            <a:ext cx="1060533" cy="202918"/>
          </a:xfrm>
          <a:prstGeom prst="roundRect">
            <a:avLst/>
          </a:prstGeom>
          <a:solidFill>
            <a:srgbClr val="F7E5D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Conv1D Layer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" name="矩形: 圆角 327">
            <a:extLst>
              <a:ext uri="{FF2B5EF4-FFF2-40B4-BE49-F238E27FC236}">
                <a16:creationId xmlns:a16="http://schemas.microsoft.com/office/drawing/2014/main" id="{660D75F0-9E7B-0A34-0DB0-81C68F622BB7}"/>
              </a:ext>
            </a:extLst>
          </p:cNvPr>
          <p:cNvSpPr/>
          <p:nvPr/>
        </p:nvSpPr>
        <p:spPr>
          <a:xfrm>
            <a:off x="8339309" y="3869283"/>
            <a:ext cx="1060533" cy="202918"/>
          </a:xfrm>
          <a:prstGeom prst="roundRect">
            <a:avLst/>
          </a:prstGeom>
          <a:solidFill>
            <a:srgbClr val="F7E5D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Attention Block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" name="矩形: 圆角 328">
            <a:extLst>
              <a:ext uri="{FF2B5EF4-FFF2-40B4-BE49-F238E27FC236}">
                <a16:creationId xmlns:a16="http://schemas.microsoft.com/office/drawing/2014/main" id="{BC483E14-04E7-BC93-8A9C-43A7651D5232}"/>
              </a:ext>
            </a:extLst>
          </p:cNvPr>
          <p:cNvSpPr/>
          <p:nvPr/>
        </p:nvSpPr>
        <p:spPr>
          <a:xfrm>
            <a:off x="8339309" y="3466205"/>
            <a:ext cx="1060533" cy="202918"/>
          </a:xfrm>
          <a:prstGeom prst="roundRect">
            <a:avLst/>
          </a:prstGeom>
          <a:solidFill>
            <a:srgbClr val="F7E5D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99" dirty="0" err="1">
                <a:latin typeface="Arial" panose="020B0604020202020204" pitchFamily="34" charset="0"/>
                <a:cs typeface="Arial" panose="020B0604020202020204" pitchFamily="34" charset="0"/>
              </a:rPr>
              <a:t>ConvNeXt</a:t>
            </a:r>
            <a:r>
              <a:rPr lang="en-US" altLang="zh-CN" sz="799" dirty="0">
                <a:latin typeface="Arial" panose="020B0604020202020204" pitchFamily="34" charset="0"/>
                <a:cs typeface="Arial" panose="020B0604020202020204" pitchFamily="34" charset="0"/>
              </a:rPr>
              <a:t> Blocks</a:t>
            </a:r>
            <a:endParaRPr lang="zh-CN" altLang="en-US" sz="7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4" name="矩形: 圆角 333">
                <a:extLst>
                  <a:ext uri="{FF2B5EF4-FFF2-40B4-BE49-F238E27FC236}">
                    <a16:creationId xmlns:a16="http://schemas.microsoft.com/office/drawing/2014/main" id="{CA7FB119-4414-C4AC-F9A8-5954D41F0597}"/>
                  </a:ext>
                </a:extLst>
              </p:cNvPr>
              <p:cNvSpPr/>
              <p:nvPr/>
            </p:nvSpPr>
            <p:spPr>
              <a:xfrm>
                <a:off x="8447747" y="3001647"/>
                <a:ext cx="384413" cy="202918"/>
              </a:xfrm>
              <a:prstGeom prst="roundRect">
                <a:avLst/>
              </a:prstGeom>
              <a:solidFill>
                <a:srgbClr val="F7E5D7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932" dirty="0">
                          <a:latin typeface="Cambria Math" panose="02040503050406030204" pitchFamily="18" charset="0"/>
                        </a:rPr>
                        <m:t>exp</m:t>
                      </m:r>
                    </m:oMath>
                  </m:oMathPara>
                </a14:m>
                <a:endParaRPr lang="zh-CN" altLang="en-US" sz="932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4" name="矩形: 圆角 333">
                <a:extLst>
                  <a:ext uri="{FF2B5EF4-FFF2-40B4-BE49-F238E27FC236}">
                    <a16:creationId xmlns:a16="http://schemas.microsoft.com/office/drawing/2014/main" id="{CA7FB119-4414-C4AC-F9A8-5954D41F05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7747" y="3001647"/>
                <a:ext cx="384413" cy="20291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 w="12700"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5" name="矩形: 圆角 334">
                <a:extLst>
                  <a:ext uri="{FF2B5EF4-FFF2-40B4-BE49-F238E27FC236}">
                    <a16:creationId xmlns:a16="http://schemas.microsoft.com/office/drawing/2014/main" id="{1A92BC3E-3790-0D80-F880-8690162558A1}"/>
                  </a:ext>
                </a:extLst>
              </p:cNvPr>
              <p:cNvSpPr/>
              <p:nvPr/>
            </p:nvSpPr>
            <p:spPr>
              <a:xfrm>
                <a:off x="8893944" y="2990930"/>
                <a:ext cx="384413" cy="213634"/>
              </a:xfrm>
              <a:prstGeom prst="roundRect">
                <a:avLst/>
              </a:prstGeom>
              <a:solidFill>
                <a:srgbClr val="F7E5D7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932" i="1" dirty="0">
                          <a:latin typeface="Cambria Math" panose="02040503050406030204" pitchFamily="18" charset="0"/>
                        </a:rPr>
                        <m:t>𝜑</m:t>
                      </m:r>
                    </m:oMath>
                  </m:oMathPara>
                </a14:m>
                <a:endParaRPr lang="zh-CN" altLang="en-US" sz="932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5" name="矩形: 圆角 334">
                <a:extLst>
                  <a:ext uri="{FF2B5EF4-FFF2-40B4-BE49-F238E27FC236}">
                    <a16:creationId xmlns:a16="http://schemas.microsoft.com/office/drawing/2014/main" id="{1A92BC3E-3790-0D80-F880-8690162558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3944" y="2990930"/>
                <a:ext cx="384413" cy="213634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 w="12700"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6" name="矩形: 圆角 335">
                <a:extLst>
                  <a:ext uri="{FF2B5EF4-FFF2-40B4-BE49-F238E27FC236}">
                    <a16:creationId xmlns:a16="http://schemas.microsoft.com/office/drawing/2014/main" id="{B850F35B-4437-1339-95F3-BC7BA6A0BF06}"/>
                  </a:ext>
                </a:extLst>
              </p:cNvPr>
              <p:cNvSpPr/>
              <p:nvPr/>
            </p:nvSpPr>
            <p:spPr>
              <a:xfrm>
                <a:off x="8630235" y="2708874"/>
                <a:ext cx="482437" cy="202918"/>
              </a:xfrm>
              <a:prstGeom prst="roundRect">
                <a:avLst/>
              </a:prstGeom>
              <a:solidFill>
                <a:srgbClr val="F7E5D7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932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zh-CN" sz="932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ℱ</m:t>
                          </m:r>
                        </m:e>
                        <m:sup>
                          <m:r>
                            <a:rPr lang="en-US" altLang="zh-CN" sz="932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zh-CN" altLang="en-US" sz="932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6" name="矩形: 圆角 335">
                <a:extLst>
                  <a:ext uri="{FF2B5EF4-FFF2-40B4-BE49-F238E27FC236}">
                    <a16:creationId xmlns:a16="http://schemas.microsoft.com/office/drawing/2014/main" id="{B850F35B-4437-1339-95F3-BC7BA6A0BF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0235" y="2708874"/>
                <a:ext cx="482437" cy="202918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 w="12700"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1" name="连接符: 肘形 320">
            <a:extLst>
              <a:ext uri="{FF2B5EF4-FFF2-40B4-BE49-F238E27FC236}">
                <a16:creationId xmlns:a16="http://schemas.microsoft.com/office/drawing/2014/main" id="{708ACF7D-0D37-023C-0C50-1BF74B217603}"/>
              </a:ext>
            </a:extLst>
          </p:cNvPr>
          <p:cNvCxnSpPr>
            <a:cxnSpLocks/>
            <a:stCxn id="227" idx="6"/>
            <a:endCxn id="327" idx="2"/>
          </p:cNvCxnSpPr>
          <p:nvPr/>
        </p:nvCxnSpPr>
        <p:spPr>
          <a:xfrm>
            <a:off x="8019974" y="4149421"/>
            <a:ext cx="849600" cy="325857"/>
          </a:xfrm>
          <a:prstGeom prst="bentConnector4">
            <a:avLst>
              <a:gd name="adj1" fmla="val 21779"/>
              <a:gd name="adj2" fmla="val 152931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63F739B5-33F5-6495-6D2C-1B33433E4B2E}"/>
              </a:ext>
            </a:extLst>
          </p:cNvPr>
          <p:cNvCxnSpPr>
            <a:cxnSpLocks/>
            <a:stCxn id="336" idx="0"/>
          </p:cNvCxnSpPr>
          <p:nvPr/>
        </p:nvCxnSpPr>
        <p:spPr>
          <a:xfrm flipV="1">
            <a:off x="8871453" y="2468009"/>
            <a:ext cx="0" cy="24086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0" name="直接箭头连接符 339">
            <a:extLst>
              <a:ext uri="{FF2B5EF4-FFF2-40B4-BE49-F238E27FC236}">
                <a16:creationId xmlns:a16="http://schemas.microsoft.com/office/drawing/2014/main" id="{5D9AAEA6-AC4A-8B1E-43D3-313BBCED71CD}"/>
              </a:ext>
            </a:extLst>
          </p:cNvPr>
          <p:cNvCxnSpPr>
            <a:stCxn id="327" idx="0"/>
            <a:endCxn id="328" idx="2"/>
          </p:cNvCxnSpPr>
          <p:nvPr/>
        </p:nvCxnSpPr>
        <p:spPr>
          <a:xfrm flipV="1">
            <a:off x="8869574" y="4072200"/>
            <a:ext cx="0" cy="20016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2" name="直接箭头连接符 341">
            <a:extLst>
              <a:ext uri="{FF2B5EF4-FFF2-40B4-BE49-F238E27FC236}">
                <a16:creationId xmlns:a16="http://schemas.microsoft.com/office/drawing/2014/main" id="{9589EA38-65A3-B2B4-DFD9-57839C84E791}"/>
              </a:ext>
            </a:extLst>
          </p:cNvPr>
          <p:cNvCxnSpPr>
            <a:cxnSpLocks/>
            <a:stCxn id="328" idx="0"/>
            <a:endCxn id="329" idx="2"/>
          </p:cNvCxnSpPr>
          <p:nvPr/>
        </p:nvCxnSpPr>
        <p:spPr>
          <a:xfrm flipV="1">
            <a:off x="8869574" y="3669123"/>
            <a:ext cx="0" cy="20016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0" name="直接箭头连接符 349">
            <a:extLst>
              <a:ext uri="{FF2B5EF4-FFF2-40B4-BE49-F238E27FC236}">
                <a16:creationId xmlns:a16="http://schemas.microsoft.com/office/drawing/2014/main" id="{A14D7CB1-E50D-BB37-7BA6-B184BE6BBE4F}"/>
              </a:ext>
            </a:extLst>
          </p:cNvPr>
          <p:cNvCxnSpPr>
            <a:cxnSpLocks/>
          </p:cNvCxnSpPr>
          <p:nvPr/>
        </p:nvCxnSpPr>
        <p:spPr>
          <a:xfrm flipV="1">
            <a:off x="8873934" y="3231443"/>
            <a:ext cx="0" cy="22475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9" name="文本框 358">
            <a:extLst>
              <a:ext uri="{FF2B5EF4-FFF2-40B4-BE49-F238E27FC236}">
                <a16:creationId xmlns:a16="http://schemas.microsoft.com/office/drawing/2014/main" id="{B53237EE-F815-7EA2-6649-24C977D24E10}"/>
              </a:ext>
            </a:extLst>
          </p:cNvPr>
          <p:cNvSpPr txBox="1"/>
          <p:nvPr/>
        </p:nvSpPr>
        <p:spPr>
          <a:xfrm>
            <a:off x="8605606" y="4704070"/>
            <a:ext cx="673574" cy="23577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Decoder</a:t>
            </a:r>
            <a:endParaRPr lang="zh-CN" altLang="en-US" sz="93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1" name="直接箭头连接符 360">
            <a:extLst>
              <a:ext uri="{FF2B5EF4-FFF2-40B4-BE49-F238E27FC236}">
                <a16:creationId xmlns:a16="http://schemas.microsoft.com/office/drawing/2014/main" id="{3B2D02AF-8860-2F42-0FB2-943E2A2F39A7}"/>
              </a:ext>
            </a:extLst>
          </p:cNvPr>
          <p:cNvCxnSpPr>
            <a:stCxn id="37" idx="0"/>
            <a:endCxn id="38" idx="2"/>
          </p:cNvCxnSpPr>
          <p:nvPr/>
        </p:nvCxnSpPr>
        <p:spPr>
          <a:xfrm flipV="1">
            <a:off x="3435488" y="4173156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3" name="直接箭头连接符 362">
            <a:extLst>
              <a:ext uri="{FF2B5EF4-FFF2-40B4-BE49-F238E27FC236}">
                <a16:creationId xmlns:a16="http://schemas.microsoft.com/office/drawing/2014/main" id="{B6F38F3A-6058-AB80-D69D-9B533FAFBC69}"/>
              </a:ext>
            </a:extLst>
          </p:cNvPr>
          <p:cNvCxnSpPr/>
          <p:nvPr/>
        </p:nvCxnSpPr>
        <p:spPr>
          <a:xfrm flipV="1">
            <a:off x="3436714" y="3825134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4" name="直接箭头连接符 363">
            <a:extLst>
              <a:ext uri="{FF2B5EF4-FFF2-40B4-BE49-F238E27FC236}">
                <a16:creationId xmlns:a16="http://schemas.microsoft.com/office/drawing/2014/main" id="{054AD143-4C60-A503-E8FA-611D305724A8}"/>
              </a:ext>
            </a:extLst>
          </p:cNvPr>
          <p:cNvCxnSpPr/>
          <p:nvPr/>
        </p:nvCxnSpPr>
        <p:spPr>
          <a:xfrm flipV="1">
            <a:off x="3434319" y="3586506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5" name="直接箭头连接符 364">
            <a:extLst>
              <a:ext uri="{FF2B5EF4-FFF2-40B4-BE49-F238E27FC236}">
                <a16:creationId xmlns:a16="http://schemas.microsoft.com/office/drawing/2014/main" id="{E316F3B7-1935-3C67-E599-63D356C7F610}"/>
              </a:ext>
            </a:extLst>
          </p:cNvPr>
          <p:cNvCxnSpPr/>
          <p:nvPr/>
        </p:nvCxnSpPr>
        <p:spPr>
          <a:xfrm flipV="1">
            <a:off x="3434319" y="3248341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6" name="直接箭头连接符 365">
            <a:extLst>
              <a:ext uri="{FF2B5EF4-FFF2-40B4-BE49-F238E27FC236}">
                <a16:creationId xmlns:a16="http://schemas.microsoft.com/office/drawing/2014/main" id="{EF9E6ECE-213E-63C0-9BCC-AD3165DEC516}"/>
              </a:ext>
            </a:extLst>
          </p:cNvPr>
          <p:cNvCxnSpPr/>
          <p:nvPr/>
        </p:nvCxnSpPr>
        <p:spPr>
          <a:xfrm flipV="1">
            <a:off x="3434319" y="2901952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3" name="文本框 382">
            <a:extLst>
              <a:ext uri="{FF2B5EF4-FFF2-40B4-BE49-F238E27FC236}">
                <a16:creationId xmlns:a16="http://schemas.microsoft.com/office/drawing/2014/main" id="{7ABFCD96-105D-44DF-6870-3BC250F333AA}"/>
              </a:ext>
            </a:extLst>
          </p:cNvPr>
          <p:cNvSpPr txBox="1"/>
          <p:nvPr/>
        </p:nvSpPr>
        <p:spPr>
          <a:xfrm>
            <a:off x="5006530" y="3185292"/>
            <a:ext cx="594727" cy="215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Residual</a:t>
            </a:r>
            <a:endParaRPr lang="zh-CN" altLang="en-US" sz="7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96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4BEB9-8E09-ECE6-FE49-2C3196BD1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矩形: 圆角 280">
            <a:extLst>
              <a:ext uri="{FF2B5EF4-FFF2-40B4-BE49-F238E27FC236}">
                <a16:creationId xmlns:a16="http://schemas.microsoft.com/office/drawing/2014/main" id="{97203C5B-3694-4F56-56DA-1B000D114CA8}"/>
              </a:ext>
            </a:extLst>
          </p:cNvPr>
          <p:cNvSpPr/>
          <p:nvPr/>
        </p:nvSpPr>
        <p:spPr>
          <a:xfrm>
            <a:off x="4177328" y="2586890"/>
            <a:ext cx="3942953" cy="2013963"/>
          </a:xfrm>
          <a:prstGeom prst="roundRect">
            <a:avLst>
              <a:gd name="adj" fmla="val 5872"/>
            </a:avLst>
          </a:prstGeom>
          <a:solidFill>
            <a:srgbClr val="F1F8E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198"/>
          </a:p>
        </p:txBody>
      </p:sp>
      <p:cxnSp>
        <p:nvCxnSpPr>
          <p:cNvPr id="129" name="连接符: 肘形 128">
            <a:extLst>
              <a:ext uri="{FF2B5EF4-FFF2-40B4-BE49-F238E27FC236}">
                <a16:creationId xmlns:a16="http://schemas.microsoft.com/office/drawing/2014/main" id="{6E8DBD31-8CCE-C59E-BFE8-2947169451B1}"/>
              </a:ext>
            </a:extLst>
          </p:cNvPr>
          <p:cNvCxnSpPr>
            <a:cxnSpLocks/>
            <a:endCxn id="123" idx="3"/>
          </p:cNvCxnSpPr>
          <p:nvPr/>
        </p:nvCxnSpPr>
        <p:spPr>
          <a:xfrm rot="10800000" flipV="1">
            <a:off x="5022997" y="3331981"/>
            <a:ext cx="1639002" cy="115057"/>
          </a:xfrm>
          <a:prstGeom prst="bentConnector3">
            <a:avLst>
              <a:gd name="adj1" fmla="val -683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连接符: 肘形 130">
            <a:extLst>
              <a:ext uri="{FF2B5EF4-FFF2-40B4-BE49-F238E27FC236}">
                <a16:creationId xmlns:a16="http://schemas.microsoft.com/office/drawing/2014/main" id="{F0292A4F-F583-9988-1AD2-209D9110BEA1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1748" y="3331196"/>
            <a:ext cx="2485744" cy="181383"/>
          </a:xfrm>
          <a:prstGeom prst="bentConnector3">
            <a:avLst>
              <a:gd name="adj1" fmla="val 255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直接箭头连接符 267">
            <a:extLst>
              <a:ext uri="{FF2B5EF4-FFF2-40B4-BE49-F238E27FC236}">
                <a16:creationId xmlns:a16="http://schemas.microsoft.com/office/drawing/2014/main" id="{132AC4A6-A8C5-15BA-FFF3-9A631FF3A4BC}"/>
              </a:ext>
            </a:extLst>
          </p:cNvPr>
          <p:cNvCxnSpPr>
            <a:cxnSpLocks/>
          </p:cNvCxnSpPr>
          <p:nvPr/>
        </p:nvCxnSpPr>
        <p:spPr>
          <a:xfrm flipH="1">
            <a:off x="4650114" y="3596720"/>
            <a:ext cx="0" cy="15902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接箭头连接符 268">
            <a:extLst>
              <a:ext uri="{FF2B5EF4-FFF2-40B4-BE49-F238E27FC236}">
                <a16:creationId xmlns:a16="http://schemas.microsoft.com/office/drawing/2014/main" id="{27D05C82-9B25-B1B0-A511-919A02C54B89}"/>
              </a:ext>
            </a:extLst>
          </p:cNvPr>
          <p:cNvCxnSpPr>
            <a:cxnSpLocks/>
          </p:cNvCxnSpPr>
          <p:nvPr/>
        </p:nvCxnSpPr>
        <p:spPr>
          <a:xfrm flipH="1">
            <a:off x="4652370" y="3955693"/>
            <a:ext cx="0" cy="13235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直接箭头连接符 269">
            <a:extLst>
              <a:ext uri="{FF2B5EF4-FFF2-40B4-BE49-F238E27FC236}">
                <a16:creationId xmlns:a16="http://schemas.microsoft.com/office/drawing/2014/main" id="{082531C8-B559-142E-CC47-90C3FAAB7864}"/>
              </a:ext>
            </a:extLst>
          </p:cNvPr>
          <p:cNvCxnSpPr>
            <a:cxnSpLocks/>
          </p:cNvCxnSpPr>
          <p:nvPr/>
        </p:nvCxnSpPr>
        <p:spPr>
          <a:xfrm>
            <a:off x="4647613" y="4213281"/>
            <a:ext cx="0" cy="12315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连接符: 肘形 126">
            <a:extLst>
              <a:ext uri="{FF2B5EF4-FFF2-40B4-BE49-F238E27FC236}">
                <a16:creationId xmlns:a16="http://schemas.microsoft.com/office/drawing/2014/main" id="{BB197505-316D-3B8C-1453-36370FAE571D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18575" y="3331980"/>
            <a:ext cx="710320" cy="56944"/>
          </a:xfrm>
          <a:prstGeom prst="bentConnector3">
            <a:avLst>
              <a:gd name="adj1" fmla="val -10705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形 4" descr="播客">
            <a:extLst>
              <a:ext uri="{FF2B5EF4-FFF2-40B4-BE49-F238E27FC236}">
                <a16:creationId xmlns:a16="http://schemas.microsoft.com/office/drawing/2014/main" id="{4085C329-0ACF-3017-2EC7-5796C24C4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27927" y="4605612"/>
            <a:ext cx="412784" cy="412784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EAB2663A-BCBE-B5B1-D12D-7AA820B9CF7D}"/>
              </a:ext>
            </a:extLst>
          </p:cNvPr>
          <p:cNvSpPr/>
          <p:nvPr/>
        </p:nvSpPr>
        <p:spPr>
          <a:xfrm>
            <a:off x="2827053" y="2589737"/>
            <a:ext cx="1216086" cy="2013963"/>
          </a:xfrm>
          <a:prstGeom prst="roundRect">
            <a:avLst>
              <a:gd name="adj" fmla="val 0"/>
            </a:avLst>
          </a:prstGeom>
          <a:solidFill>
            <a:srgbClr val="FFFBE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198"/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FF2C09A0-24DC-A723-FB3B-9699F02F1216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3435096" y="4521534"/>
            <a:ext cx="393" cy="25662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连接符: 肘形 11">
            <a:extLst>
              <a:ext uri="{FF2B5EF4-FFF2-40B4-BE49-F238E27FC236}">
                <a16:creationId xmlns:a16="http://schemas.microsoft.com/office/drawing/2014/main" id="{B4C8A329-DCEB-C221-5124-36B5AB9C1401}"/>
              </a:ext>
            </a:extLst>
          </p:cNvPr>
          <p:cNvCxnSpPr>
            <a:cxnSpLocks/>
            <a:stCxn id="42" idx="0"/>
            <a:endCxn id="100" idx="0"/>
          </p:cNvCxnSpPr>
          <p:nvPr/>
        </p:nvCxnSpPr>
        <p:spPr>
          <a:xfrm rot="5400000" flipH="1" flipV="1">
            <a:off x="4027068" y="2084116"/>
            <a:ext cx="29157" cy="1212315"/>
          </a:xfrm>
          <a:prstGeom prst="bentConnector3">
            <a:avLst>
              <a:gd name="adj1" fmla="val 720691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95DE6299-B244-C74D-1580-05A6B68FA597}"/>
              </a:ext>
            </a:extLst>
          </p:cNvPr>
          <p:cNvSpPr txBox="1"/>
          <p:nvPr/>
        </p:nvSpPr>
        <p:spPr>
          <a:xfrm>
            <a:off x="4646807" y="4703078"/>
            <a:ext cx="3220844" cy="23577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932" b="1" dirty="0">
                <a:latin typeface="Arial" panose="020B0604020202020204" pitchFamily="34" charset="0"/>
                <a:cs typeface="Arial" panose="020B0604020202020204" pitchFamily="34" charset="0"/>
              </a:rPr>
              <a:t> Masked Channel Residual Vector Quantization</a:t>
            </a:r>
            <a:endParaRPr lang="zh-CN" altLang="en-US" sz="93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BE9C8C0C-9B4B-CE72-A21B-7E00EB2C2540}"/>
              </a:ext>
            </a:extLst>
          </p:cNvPr>
          <p:cNvGrpSpPr/>
          <p:nvPr/>
        </p:nvGrpSpPr>
        <p:grpSpPr>
          <a:xfrm>
            <a:off x="8471157" y="2143681"/>
            <a:ext cx="805519" cy="475338"/>
            <a:chOff x="8795280" y="1000640"/>
            <a:chExt cx="1730376" cy="914400"/>
          </a:xfrm>
        </p:grpSpPr>
        <p:pic>
          <p:nvPicPr>
            <p:cNvPr id="24" name="图形 23" descr="语音">
              <a:extLst>
                <a:ext uri="{FF2B5EF4-FFF2-40B4-BE49-F238E27FC236}">
                  <a16:creationId xmlns:a16="http://schemas.microsoft.com/office/drawing/2014/main" id="{E0F8477C-AE24-08B0-4BD2-9F4E15A514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795280" y="1000640"/>
              <a:ext cx="914400" cy="914400"/>
            </a:xfrm>
            <a:prstGeom prst="rect">
              <a:avLst/>
            </a:prstGeom>
          </p:spPr>
        </p:pic>
        <p:pic>
          <p:nvPicPr>
            <p:cNvPr id="25" name="图形 24" descr="语音">
              <a:extLst>
                <a:ext uri="{FF2B5EF4-FFF2-40B4-BE49-F238E27FC236}">
                  <a16:creationId xmlns:a16="http://schemas.microsoft.com/office/drawing/2014/main" id="{54F906E3-86CC-97A5-0131-47747E3701A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9611256" y="1000640"/>
              <a:ext cx="914400" cy="914400"/>
            </a:xfrm>
            <a:prstGeom prst="rect">
              <a:avLst/>
            </a:prstGeom>
          </p:spPr>
        </p:pic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ACCA1712-CDEE-8460-69CE-634514D4E587}"/>
              </a:ext>
            </a:extLst>
          </p:cNvPr>
          <p:cNvSpPr txBox="1"/>
          <p:nvPr/>
        </p:nvSpPr>
        <p:spPr>
          <a:xfrm>
            <a:off x="8386845" y="3781190"/>
            <a:ext cx="701758" cy="27667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Decoder</a:t>
            </a:r>
            <a:endParaRPr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3CC3F117-41FC-1645-0C78-98325A27513E}"/>
              </a:ext>
            </a:extLst>
          </p:cNvPr>
          <p:cNvSpPr txBox="1"/>
          <p:nvPr/>
        </p:nvSpPr>
        <p:spPr>
          <a:xfrm>
            <a:off x="3612720" y="4707278"/>
            <a:ext cx="673574" cy="23577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932" b="1" dirty="0">
                <a:latin typeface="Arial" panose="020B0604020202020204" pitchFamily="34" charset="0"/>
                <a:cs typeface="Arial" panose="020B0604020202020204" pitchFamily="34" charset="0"/>
              </a:rPr>
              <a:t>Encoder</a:t>
            </a:r>
            <a:endParaRPr lang="zh-CN" altLang="en-US" sz="93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矩形: 圆角 36">
            <a:extLst>
              <a:ext uri="{FF2B5EF4-FFF2-40B4-BE49-F238E27FC236}">
                <a16:creationId xmlns:a16="http://schemas.microsoft.com/office/drawing/2014/main" id="{A323283E-B1FB-6992-A8BD-88B244A43558}"/>
              </a:ext>
            </a:extLst>
          </p:cNvPr>
          <p:cNvSpPr/>
          <p:nvPr/>
        </p:nvSpPr>
        <p:spPr>
          <a:xfrm>
            <a:off x="2905222" y="4318617"/>
            <a:ext cx="106053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Conv1D Layer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矩形: 圆角 37">
            <a:extLst>
              <a:ext uri="{FF2B5EF4-FFF2-40B4-BE49-F238E27FC236}">
                <a16:creationId xmlns:a16="http://schemas.microsoft.com/office/drawing/2014/main" id="{02816124-D634-A770-032C-03829823E122}"/>
              </a:ext>
            </a:extLst>
          </p:cNvPr>
          <p:cNvSpPr/>
          <p:nvPr/>
        </p:nvSpPr>
        <p:spPr>
          <a:xfrm>
            <a:off x="2905222" y="3970238"/>
            <a:ext cx="106053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 Block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D05F0626-B07E-3B6D-9FD3-05A679972B8A}"/>
              </a:ext>
            </a:extLst>
          </p:cNvPr>
          <p:cNvSpPr/>
          <p:nvPr/>
        </p:nvSpPr>
        <p:spPr>
          <a:xfrm>
            <a:off x="2905222" y="3393802"/>
            <a:ext cx="106053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 Block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70F67B4D-6F82-BED1-C9C1-1FC4953CD994}"/>
              </a:ext>
            </a:extLst>
          </p:cNvPr>
          <p:cNvSpPr/>
          <p:nvPr/>
        </p:nvSpPr>
        <p:spPr>
          <a:xfrm>
            <a:off x="2905222" y="3049326"/>
            <a:ext cx="106053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LSTM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矩形: 圆角 41">
            <a:extLst>
              <a:ext uri="{FF2B5EF4-FFF2-40B4-BE49-F238E27FC236}">
                <a16:creationId xmlns:a16="http://schemas.microsoft.com/office/drawing/2014/main" id="{3358CB69-C367-A353-F96F-9B242FD04768}"/>
              </a:ext>
            </a:extLst>
          </p:cNvPr>
          <p:cNvSpPr/>
          <p:nvPr/>
        </p:nvSpPr>
        <p:spPr>
          <a:xfrm>
            <a:off x="2905222" y="2704851"/>
            <a:ext cx="106053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 Block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0FDD1C54-7793-F135-F93C-29B9A8A2DD9F}"/>
              </a:ext>
            </a:extLst>
          </p:cNvPr>
          <p:cNvSpPr txBox="1"/>
          <p:nvPr/>
        </p:nvSpPr>
        <p:spPr>
          <a:xfrm>
            <a:off x="3359217" y="3669122"/>
            <a:ext cx="211728" cy="184346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198" dirty="0">
                <a:latin typeface="隶书" panose="02010509060101010101" pitchFamily="49" charset="-122"/>
                <a:ea typeface="隶书" panose="02010509060101010101" pitchFamily="49" charset="-122"/>
              </a:rPr>
              <a:t>…</a:t>
            </a:r>
            <a:endParaRPr lang="zh-CN" altLang="en-US" sz="1198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8E36AC3E-421E-22C4-8DF8-A81083CAB729}"/>
              </a:ext>
            </a:extLst>
          </p:cNvPr>
          <p:cNvSpPr txBox="1"/>
          <p:nvPr/>
        </p:nvSpPr>
        <p:spPr>
          <a:xfrm>
            <a:off x="3182147" y="2260462"/>
            <a:ext cx="1839601" cy="23577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Split along Channel Dimension</a:t>
            </a:r>
            <a:endParaRPr lang="zh-CN" altLang="en-US" sz="93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矩形: 圆角 95">
            <a:extLst>
              <a:ext uri="{FF2B5EF4-FFF2-40B4-BE49-F238E27FC236}">
                <a16:creationId xmlns:a16="http://schemas.microsoft.com/office/drawing/2014/main" id="{BE03F87B-4F89-C657-B20E-2E182684ADEC}"/>
              </a:ext>
            </a:extLst>
          </p:cNvPr>
          <p:cNvSpPr/>
          <p:nvPr/>
        </p:nvSpPr>
        <p:spPr>
          <a:xfrm>
            <a:off x="5506843" y="3129064"/>
            <a:ext cx="750386" cy="202918"/>
          </a:xfrm>
          <a:prstGeom prst="roundRect">
            <a:avLst/>
          </a:prstGeom>
          <a:solidFill>
            <a:srgbClr val="FBDDCB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Codebook-1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圆角矩形 17">
            <a:extLst>
              <a:ext uri="{FF2B5EF4-FFF2-40B4-BE49-F238E27FC236}">
                <a16:creationId xmlns:a16="http://schemas.microsoft.com/office/drawing/2014/main" id="{3D4B6AF6-0C32-73CB-E4E7-4C19CC9160B6}"/>
              </a:ext>
            </a:extLst>
          </p:cNvPr>
          <p:cNvSpPr/>
          <p:nvPr/>
        </p:nvSpPr>
        <p:spPr>
          <a:xfrm>
            <a:off x="4367292" y="2771615"/>
            <a:ext cx="710320" cy="194795"/>
          </a:xfrm>
          <a:prstGeom prst="roundRect">
            <a:avLst/>
          </a:prstGeom>
          <a:solidFill>
            <a:srgbClr val="DFEBFB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圆角矩形 17">
            <a:extLst>
              <a:ext uri="{FF2B5EF4-FFF2-40B4-BE49-F238E27FC236}">
                <a16:creationId xmlns:a16="http://schemas.microsoft.com/office/drawing/2014/main" id="{A1807DD9-2431-13CF-F4FB-8C74909E27FE}"/>
              </a:ext>
            </a:extLst>
          </p:cNvPr>
          <p:cNvSpPr/>
          <p:nvPr/>
        </p:nvSpPr>
        <p:spPr>
          <a:xfrm>
            <a:off x="4333092" y="2724153"/>
            <a:ext cx="710320" cy="194795"/>
          </a:xfrm>
          <a:prstGeom prst="roundRect">
            <a:avLst/>
          </a:prstGeom>
          <a:solidFill>
            <a:srgbClr val="DFEBFB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圆角矩形 17">
            <a:extLst>
              <a:ext uri="{FF2B5EF4-FFF2-40B4-BE49-F238E27FC236}">
                <a16:creationId xmlns:a16="http://schemas.microsoft.com/office/drawing/2014/main" id="{87CE64C4-D90B-3060-03A2-B9033361EAB3}"/>
              </a:ext>
            </a:extLst>
          </p:cNvPr>
          <p:cNvSpPr/>
          <p:nvPr/>
        </p:nvSpPr>
        <p:spPr>
          <a:xfrm>
            <a:off x="4292644" y="2675694"/>
            <a:ext cx="710320" cy="194795"/>
          </a:xfrm>
          <a:prstGeom prst="roundRect">
            <a:avLst/>
          </a:prstGeom>
          <a:solidFill>
            <a:srgbClr val="DFEBFB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直接箭头连接符 110">
            <a:extLst>
              <a:ext uri="{FF2B5EF4-FFF2-40B4-BE49-F238E27FC236}">
                <a16:creationId xmlns:a16="http://schemas.microsoft.com/office/drawing/2014/main" id="{09F3F798-33CE-F71D-BD6C-CE1A7F5A44A8}"/>
              </a:ext>
            </a:extLst>
          </p:cNvPr>
          <p:cNvCxnSpPr>
            <a:cxnSpLocks/>
          </p:cNvCxnSpPr>
          <p:nvPr/>
        </p:nvCxnSpPr>
        <p:spPr>
          <a:xfrm flipV="1">
            <a:off x="5116713" y="2811572"/>
            <a:ext cx="335534" cy="55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本框 111">
            <a:extLst>
              <a:ext uri="{FF2B5EF4-FFF2-40B4-BE49-F238E27FC236}">
                <a16:creationId xmlns:a16="http://schemas.microsoft.com/office/drawing/2014/main" id="{6DBED127-D82A-3A51-10B1-C5DE27FA8DA7}"/>
              </a:ext>
            </a:extLst>
          </p:cNvPr>
          <p:cNvSpPr txBox="1"/>
          <p:nvPr/>
        </p:nvSpPr>
        <p:spPr>
          <a:xfrm>
            <a:off x="5012233" y="2610902"/>
            <a:ext cx="522381" cy="21531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7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Masked</a:t>
            </a:r>
            <a:endParaRPr lang="zh-CN" altLang="en-US" sz="7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矩形: 圆角 113">
            <a:extLst>
              <a:ext uri="{FF2B5EF4-FFF2-40B4-BE49-F238E27FC236}">
                <a16:creationId xmlns:a16="http://schemas.microsoft.com/office/drawing/2014/main" id="{226ABC29-A37F-F5F8-7B2D-DFB5CA969DB8}"/>
              </a:ext>
            </a:extLst>
          </p:cNvPr>
          <p:cNvSpPr/>
          <p:nvPr/>
        </p:nvSpPr>
        <p:spPr>
          <a:xfrm>
            <a:off x="6379634" y="3129064"/>
            <a:ext cx="750386" cy="202918"/>
          </a:xfrm>
          <a:prstGeom prst="roundRect">
            <a:avLst/>
          </a:prstGeom>
          <a:solidFill>
            <a:srgbClr val="FBDDCB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Codebook-2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矩形: 圆角 114">
            <a:extLst>
              <a:ext uri="{FF2B5EF4-FFF2-40B4-BE49-F238E27FC236}">
                <a16:creationId xmlns:a16="http://schemas.microsoft.com/office/drawing/2014/main" id="{CC1E8129-295E-F155-6ED6-4DFBDD8EE1C0}"/>
              </a:ext>
            </a:extLst>
          </p:cNvPr>
          <p:cNvSpPr/>
          <p:nvPr/>
        </p:nvSpPr>
        <p:spPr>
          <a:xfrm>
            <a:off x="7216556" y="3129064"/>
            <a:ext cx="750386" cy="202918"/>
          </a:xfrm>
          <a:prstGeom prst="roundRect">
            <a:avLst/>
          </a:prstGeom>
          <a:solidFill>
            <a:srgbClr val="FBDDCB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Codebook-3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矩形: 圆角 115">
            <a:extLst>
              <a:ext uri="{FF2B5EF4-FFF2-40B4-BE49-F238E27FC236}">
                <a16:creationId xmlns:a16="http://schemas.microsoft.com/office/drawing/2014/main" id="{E85B0DC0-F4C5-4B3C-BC9B-7B620F31EBF7}"/>
              </a:ext>
            </a:extLst>
          </p:cNvPr>
          <p:cNvSpPr/>
          <p:nvPr/>
        </p:nvSpPr>
        <p:spPr>
          <a:xfrm>
            <a:off x="4272610" y="3752775"/>
            <a:ext cx="750386" cy="202918"/>
          </a:xfrm>
          <a:prstGeom prst="roundRect">
            <a:avLst/>
          </a:prstGeom>
          <a:solidFill>
            <a:srgbClr val="FBDDCB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Codebook-4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矩形: 圆角 116">
            <a:extLst>
              <a:ext uri="{FF2B5EF4-FFF2-40B4-BE49-F238E27FC236}">
                <a16:creationId xmlns:a16="http://schemas.microsoft.com/office/drawing/2014/main" id="{BCF815AA-5E4C-B6C9-52DE-0425E4C53316}"/>
              </a:ext>
            </a:extLst>
          </p:cNvPr>
          <p:cNvSpPr/>
          <p:nvPr/>
        </p:nvSpPr>
        <p:spPr>
          <a:xfrm>
            <a:off x="4272612" y="4336435"/>
            <a:ext cx="750386" cy="202918"/>
          </a:xfrm>
          <a:prstGeom prst="roundRect">
            <a:avLst/>
          </a:prstGeom>
          <a:solidFill>
            <a:srgbClr val="FBDDCB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Codebook-N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矩形: 圆角 122">
            <a:extLst>
              <a:ext uri="{FF2B5EF4-FFF2-40B4-BE49-F238E27FC236}">
                <a16:creationId xmlns:a16="http://schemas.microsoft.com/office/drawing/2014/main" id="{57559F1B-76CC-D2EF-EBC1-901F6D06AD4B}"/>
              </a:ext>
            </a:extLst>
          </p:cNvPr>
          <p:cNvSpPr/>
          <p:nvPr/>
        </p:nvSpPr>
        <p:spPr>
          <a:xfrm>
            <a:off x="4272612" y="3297355"/>
            <a:ext cx="750386" cy="299364"/>
          </a:xfrm>
          <a:prstGeom prst="roundRect">
            <a:avLst/>
          </a:prstGeom>
          <a:solidFill>
            <a:srgbClr val="FDF1C7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Subtract Residual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文本框 134">
            <a:extLst>
              <a:ext uri="{FF2B5EF4-FFF2-40B4-BE49-F238E27FC236}">
                <a16:creationId xmlns:a16="http://schemas.microsoft.com/office/drawing/2014/main" id="{9AB016BD-1FBF-35F5-74F4-52E834652AF7}"/>
              </a:ext>
            </a:extLst>
          </p:cNvPr>
          <p:cNvSpPr txBox="1"/>
          <p:nvPr/>
        </p:nvSpPr>
        <p:spPr>
          <a:xfrm>
            <a:off x="4582389" y="4036918"/>
            <a:ext cx="211728" cy="163891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065" dirty="0">
                <a:latin typeface="隶书" panose="02010509060101010101" pitchFamily="49" charset="-122"/>
                <a:ea typeface="隶书" panose="02010509060101010101" pitchFamily="49" charset="-122"/>
              </a:rPr>
              <a:t>…</a:t>
            </a:r>
            <a:endParaRPr lang="zh-CN" altLang="en-US" sz="1065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cxnSp>
        <p:nvCxnSpPr>
          <p:cNvPr id="142" name="直接箭头连接符 141">
            <a:extLst>
              <a:ext uri="{FF2B5EF4-FFF2-40B4-BE49-F238E27FC236}">
                <a16:creationId xmlns:a16="http://schemas.microsoft.com/office/drawing/2014/main" id="{485F054D-5A2C-C01F-C052-7207CC2CDFDD}"/>
              </a:ext>
            </a:extLst>
          </p:cNvPr>
          <p:cNvCxnSpPr>
            <a:cxnSpLocks/>
            <a:endCxn id="96" idx="0"/>
          </p:cNvCxnSpPr>
          <p:nvPr/>
        </p:nvCxnSpPr>
        <p:spPr>
          <a:xfrm>
            <a:off x="5882032" y="2951384"/>
            <a:ext cx="3" cy="17768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接箭头连接符 143">
            <a:extLst>
              <a:ext uri="{FF2B5EF4-FFF2-40B4-BE49-F238E27FC236}">
                <a16:creationId xmlns:a16="http://schemas.microsoft.com/office/drawing/2014/main" id="{81B0CF63-9EF8-414D-8D44-416A08553E8D}"/>
              </a:ext>
            </a:extLst>
          </p:cNvPr>
          <p:cNvCxnSpPr>
            <a:cxnSpLocks/>
          </p:cNvCxnSpPr>
          <p:nvPr/>
        </p:nvCxnSpPr>
        <p:spPr>
          <a:xfrm flipH="1">
            <a:off x="6754826" y="2959839"/>
            <a:ext cx="0" cy="16353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接箭头连接符 144">
            <a:extLst>
              <a:ext uri="{FF2B5EF4-FFF2-40B4-BE49-F238E27FC236}">
                <a16:creationId xmlns:a16="http://schemas.microsoft.com/office/drawing/2014/main" id="{E6394192-A5D7-B0F1-766E-106F5CE5B279}"/>
              </a:ext>
            </a:extLst>
          </p:cNvPr>
          <p:cNvCxnSpPr>
            <a:cxnSpLocks/>
          </p:cNvCxnSpPr>
          <p:nvPr/>
        </p:nvCxnSpPr>
        <p:spPr>
          <a:xfrm flipH="1">
            <a:off x="7587034" y="2959839"/>
            <a:ext cx="780" cy="16922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矩形: 圆角 172">
            <a:extLst>
              <a:ext uri="{FF2B5EF4-FFF2-40B4-BE49-F238E27FC236}">
                <a16:creationId xmlns:a16="http://schemas.microsoft.com/office/drawing/2014/main" id="{A9CDA10F-05C6-8A52-12DB-1B8A5AA8D2A1}"/>
              </a:ext>
            </a:extLst>
          </p:cNvPr>
          <p:cNvSpPr/>
          <p:nvPr/>
        </p:nvSpPr>
        <p:spPr>
          <a:xfrm>
            <a:off x="5775021" y="3740671"/>
            <a:ext cx="1949930" cy="202918"/>
          </a:xfrm>
          <a:prstGeom prst="roundRect">
            <a:avLst/>
          </a:prstGeom>
          <a:solidFill>
            <a:srgbClr val="E2DDF3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Parallel Codebook Embedding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8" name="直接箭头连接符 177">
            <a:extLst>
              <a:ext uri="{FF2B5EF4-FFF2-40B4-BE49-F238E27FC236}">
                <a16:creationId xmlns:a16="http://schemas.microsoft.com/office/drawing/2014/main" id="{D76E1265-61CF-BE82-0BEC-2DA7453F4DA1}"/>
              </a:ext>
            </a:extLst>
          </p:cNvPr>
          <p:cNvCxnSpPr>
            <a:cxnSpLocks/>
          </p:cNvCxnSpPr>
          <p:nvPr/>
        </p:nvCxnSpPr>
        <p:spPr>
          <a:xfrm>
            <a:off x="4647803" y="2969526"/>
            <a:ext cx="0" cy="32782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直接箭头连接符 186">
            <a:extLst>
              <a:ext uri="{FF2B5EF4-FFF2-40B4-BE49-F238E27FC236}">
                <a16:creationId xmlns:a16="http://schemas.microsoft.com/office/drawing/2014/main" id="{F32CF2E8-3BF5-5CCD-0782-F89D05E15FAA}"/>
              </a:ext>
            </a:extLst>
          </p:cNvPr>
          <p:cNvCxnSpPr>
            <a:cxnSpLocks/>
            <a:stCxn id="96" idx="2"/>
          </p:cNvCxnSpPr>
          <p:nvPr/>
        </p:nvCxnSpPr>
        <p:spPr>
          <a:xfrm>
            <a:off x="5882036" y="3331982"/>
            <a:ext cx="2079" cy="40868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直接箭头连接符 187">
            <a:extLst>
              <a:ext uri="{FF2B5EF4-FFF2-40B4-BE49-F238E27FC236}">
                <a16:creationId xmlns:a16="http://schemas.microsoft.com/office/drawing/2014/main" id="{EC4D2A71-9C64-BEA4-9766-50A89266E3FA}"/>
              </a:ext>
            </a:extLst>
          </p:cNvPr>
          <p:cNvCxnSpPr>
            <a:cxnSpLocks/>
            <a:stCxn id="114" idx="2"/>
            <a:endCxn id="173" idx="0"/>
          </p:cNvCxnSpPr>
          <p:nvPr/>
        </p:nvCxnSpPr>
        <p:spPr>
          <a:xfrm flipH="1">
            <a:off x="6749986" y="3331982"/>
            <a:ext cx="4841" cy="40868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直接箭头连接符 189">
            <a:extLst>
              <a:ext uri="{FF2B5EF4-FFF2-40B4-BE49-F238E27FC236}">
                <a16:creationId xmlns:a16="http://schemas.microsoft.com/office/drawing/2014/main" id="{53F80974-DB4B-6A86-6193-029AA7D17A6D}"/>
              </a:ext>
            </a:extLst>
          </p:cNvPr>
          <p:cNvCxnSpPr>
            <a:cxnSpLocks/>
            <a:stCxn id="115" idx="2"/>
          </p:cNvCxnSpPr>
          <p:nvPr/>
        </p:nvCxnSpPr>
        <p:spPr>
          <a:xfrm>
            <a:off x="7591748" y="3331980"/>
            <a:ext cx="0" cy="40869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7" name="椭圆 226">
            <a:extLst>
              <a:ext uri="{FF2B5EF4-FFF2-40B4-BE49-F238E27FC236}">
                <a16:creationId xmlns:a16="http://schemas.microsoft.com/office/drawing/2014/main" id="{5B3C9500-C186-EB51-1D22-EB1F93813B9B}"/>
              </a:ext>
            </a:extLst>
          </p:cNvPr>
          <p:cNvSpPr/>
          <p:nvPr/>
        </p:nvSpPr>
        <p:spPr>
          <a:xfrm>
            <a:off x="7795603" y="4043475"/>
            <a:ext cx="240800" cy="245880"/>
          </a:xfrm>
          <a:prstGeom prst="ellipse">
            <a:avLst/>
          </a:prstGeom>
          <a:solidFill>
            <a:srgbClr val="E2DDF3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397" dirty="0"/>
          </a:p>
        </p:txBody>
      </p:sp>
      <p:sp>
        <p:nvSpPr>
          <p:cNvPr id="250" name="矩形: 圆角 249">
            <a:extLst>
              <a:ext uri="{FF2B5EF4-FFF2-40B4-BE49-F238E27FC236}">
                <a16:creationId xmlns:a16="http://schemas.microsoft.com/office/drawing/2014/main" id="{36E09F62-64D1-3065-46B4-D9A5AE35B99B}"/>
              </a:ext>
            </a:extLst>
          </p:cNvPr>
          <p:cNvSpPr/>
          <p:nvPr/>
        </p:nvSpPr>
        <p:spPr>
          <a:xfrm>
            <a:off x="5775021" y="4336435"/>
            <a:ext cx="1949930" cy="202918"/>
          </a:xfrm>
          <a:prstGeom prst="roundRect">
            <a:avLst/>
          </a:prstGeom>
          <a:solidFill>
            <a:srgbClr val="E2DDF3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Serialized Codebook Embedding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2" name="连接符: 肘形 271">
            <a:extLst>
              <a:ext uri="{FF2B5EF4-FFF2-40B4-BE49-F238E27FC236}">
                <a16:creationId xmlns:a16="http://schemas.microsoft.com/office/drawing/2014/main" id="{11D36E64-0F00-EFF7-3B0A-8EBB8F558AEC}"/>
              </a:ext>
            </a:extLst>
          </p:cNvPr>
          <p:cNvCxnSpPr>
            <a:stCxn id="116" idx="3"/>
            <a:endCxn id="250" idx="1"/>
          </p:cNvCxnSpPr>
          <p:nvPr/>
        </p:nvCxnSpPr>
        <p:spPr>
          <a:xfrm>
            <a:off x="5022997" y="3854233"/>
            <a:ext cx="752024" cy="583660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直接箭头连接符 273">
            <a:extLst>
              <a:ext uri="{FF2B5EF4-FFF2-40B4-BE49-F238E27FC236}">
                <a16:creationId xmlns:a16="http://schemas.microsoft.com/office/drawing/2014/main" id="{7E4A23C6-8059-B571-08BD-31961055E2CC}"/>
              </a:ext>
            </a:extLst>
          </p:cNvPr>
          <p:cNvCxnSpPr>
            <a:stCxn id="117" idx="3"/>
            <a:endCxn id="250" idx="1"/>
          </p:cNvCxnSpPr>
          <p:nvPr/>
        </p:nvCxnSpPr>
        <p:spPr>
          <a:xfrm>
            <a:off x="5022997" y="4437893"/>
            <a:ext cx="752024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7" name="连接符: 肘形 276">
            <a:extLst>
              <a:ext uri="{FF2B5EF4-FFF2-40B4-BE49-F238E27FC236}">
                <a16:creationId xmlns:a16="http://schemas.microsoft.com/office/drawing/2014/main" id="{9A13F499-19A5-B89E-DC76-CE1DA1B7A296}"/>
              </a:ext>
            </a:extLst>
          </p:cNvPr>
          <p:cNvCxnSpPr>
            <a:cxnSpLocks/>
            <a:stCxn id="173" idx="3"/>
            <a:endCxn id="227" idx="0"/>
          </p:cNvCxnSpPr>
          <p:nvPr/>
        </p:nvCxnSpPr>
        <p:spPr>
          <a:xfrm>
            <a:off x="7724952" y="3842130"/>
            <a:ext cx="191053" cy="201346"/>
          </a:xfrm>
          <a:prstGeom prst="bentConnector2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9" name="连接符: 肘形 278">
            <a:extLst>
              <a:ext uri="{FF2B5EF4-FFF2-40B4-BE49-F238E27FC236}">
                <a16:creationId xmlns:a16="http://schemas.microsoft.com/office/drawing/2014/main" id="{7D07F459-593E-69AD-100F-0B2FFFB92D95}"/>
              </a:ext>
            </a:extLst>
          </p:cNvPr>
          <p:cNvCxnSpPr>
            <a:cxnSpLocks/>
            <a:stCxn id="250" idx="3"/>
            <a:endCxn id="227" idx="4"/>
          </p:cNvCxnSpPr>
          <p:nvPr/>
        </p:nvCxnSpPr>
        <p:spPr>
          <a:xfrm flipV="1">
            <a:off x="7724952" y="4289355"/>
            <a:ext cx="191053" cy="148538"/>
          </a:xfrm>
          <a:prstGeom prst="bentConnector2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1" name="组合 300">
            <a:extLst>
              <a:ext uri="{FF2B5EF4-FFF2-40B4-BE49-F238E27FC236}">
                <a16:creationId xmlns:a16="http://schemas.microsoft.com/office/drawing/2014/main" id="{B9A49FEC-79B8-2D48-7C35-DBD71499C974}"/>
              </a:ext>
            </a:extLst>
          </p:cNvPr>
          <p:cNvGrpSpPr/>
          <p:nvPr/>
        </p:nvGrpSpPr>
        <p:grpSpPr>
          <a:xfrm>
            <a:off x="5474234" y="2665717"/>
            <a:ext cx="784968" cy="290716"/>
            <a:chOff x="5137377" y="2256955"/>
            <a:chExt cx="1179088" cy="436679"/>
          </a:xfrm>
        </p:grpSpPr>
        <p:sp>
          <p:nvSpPr>
            <p:cNvPr id="290" name="圆角矩形 17">
              <a:extLst>
                <a:ext uri="{FF2B5EF4-FFF2-40B4-BE49-F238E27FC236}">
                  <a16:creationId xmlns:a16="http://schemas.microsoft.com/office/drawing/2014/main" id="{C3AD7C87-7CDD-FD9A-0576-A7A5DEDE84B7}"/>
                </a:ext>
              </a:extLst>
            </p:cNvPr>
            <p:cNvSpPr/>
            <p:nvPr/>
          </p:nvSpPr>
          <p:spPr>
            <a:xfrm>
              <a:off x="5249505" y="2401035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圆角矩形 17">
              <a:extLst>
                <a:ext uri="{FF2B5EF4-FFF2-40B4-BE49-F238E27FC236}">
                  <a16:creationId xmlns:a16="http://schemas.microsoft.com/office/drawing/2014/main" id="{D500F9C1-B093-9D7C-847C-C734EE867377}"/>
                </a:ext>
              </a:extLst>
            </p:cNvPr>
            <p:cNvSpPr/>
            <p:nvPr/>
          </p:nvSpPr>
          <p:spPr>
            <a:xfrm>
              <a:off x="5198134" y="2329744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2" name="圆角矩形 17">
              <a:extLst>
                <a:ext uri="{FF2B5EF4-FFF2-40B4-BE49-F238E27FC236}">
                  <a16:creationId xmlns:a16="http://schemas.microsoft.com/office/drawing/2014/main" id="{62BB73E3-26D3-84C1-6488-2BA83E0775FE}"/>
                </a:ext>
              </a:extLst>
            </p:cNvPr>
            <p:cNvSpPr/>
            <p:nvPr/>
          </p:nvSpPr>
          <p:spPr>
            <a:xfrm>
              <a:off x="5137377" y="2256955"/>
              <a:ext cx="1066960" cy="292599"/>
            </a:xfrm>
            <a:prstGeom prst="roundRect">
              <a:avLst/>
            </a:prstGeom>
            <a:solidFill>
              <a:srgbClr val="DFEBFB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0" name="组合 299">
            <a:extLst>
              <a:ext uri="{FF2B5EF4-FFF2-40B4-BE49-F238E27FC236}">
                <a16:creationId xmlns:a16="http://schemas.microsoft.com/office/drawing/2014/main" id="{FE3F61B6-1E8E-51D3-DA1E-37FCDC4A500A}"/>
              </a:ext>
            </a:extLst>
          </p:cNvPr>
          <p:cNvGrpSpPr/>
          <p:nvPr/>
        </p:nvGrpSpPr>
        <p:grpSpPr>
          <a:xfrm>
            <a:off x="6341112" y="2665717"/>
            <a:ext cx="784968" cy="290716"/>
            <a:chOff x="6439500" y="2256955"/>
            <a:chExt cx="1179088" cy="436679"/>
          </a:xfrm>
        </p:grpSpPr>
        <p:sp>
          <p:nvSpPr>
            <p:cNvPr id="293" name="圆角矩形 17">
              <a:extLst>
                <a:ext uri="{FF2B5EF4-FFF2-40B4-BE49-F238E27FC236}">
                  <a16:creationId xmlns:a16="http://schemas.microsoft.com/office/drawing/2014/main" id="{338966FA-CA25-D28D-6CEC-3FB95020DD1F}"/>
                </a:ext>
              </a:extLst>
            </p:cNvPr>
            <p:cNvSpPr/>
            <p:nvPr/>
          </p:nvSpPr>
          <p:spPr>
            <a:xfrm>
              <a:off x="6551628" y="2401035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4" name="圆角矩形 17">
              <a:extLst>
                <a:ext uri="{FF2B5EF4-FFF2-40B4-BE49-F238E27FC236}">
                  <a16:creationId xmlns:a16="http://schemas.microsoft.com/office/drawing/2014/main" id="{ACEB7571-C33E-F661-D7E2-BD5ACA79A212}"/>
                </a:ext>
              </a:extLst>
            </p:cNvPr>
            <p:cNvSpPr/>
            <p:nvPr/>
          </p:nvSpPr>
          <p:spPr>
            <a:xfrm>
              <a:off x="6500257" y="2329744"/>
              <a:ext cx="1066960" cy="292599"/>
            </a:xfrm>
            <a:prstGeom prst="roundRect">
              <a:avLst/>
            </a:prstGeom>
            <a:solidFill>
              <a:srgbClr val="DFEBFB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5" name="圆角矩形 17">
              <a:extLst>
                <a:ext uri="{FF2B5EF4-FFF2-40B4-BE49-F238E27FC236}">
                  <a16:creationId xmlns:a16="http://schemas.microsoft.com/office/drawing/2014/main" id="{939141FB-2CA8-50EF-12FC-552AECE3CE5D}"/>
                </a:ext>
              </a:extLst>
            </p:cNvPr>
            <p:cNvSpPr/>
            <p:nvPr/>
          </p:nvSpPr>
          <p:spPr>
            <a:xfrm>
              <a:off x="6439500" y="2256955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9" name="组合 298">
            <a:extLst>
              <a:ext uri="{FF2B5EF4-FFF2-40B4-BE49-F238E27FC236}">
                <a16:creationId xmlns:a16="http://schemas.microsoft.com/office/drawing/2014/main" id="{02F0034A-7F85-A78E-B29F-738D712BA5A1}"/>
              </a:ext>
            </a:extLst>
          </p:cNvPr>
          <p:cNvGrpSpPr/>
          <p:nvPr/>
        </p:nvGrpSpPr>
        <p:grpSpPr>
          <a:xfrm>
            <a:off x="7191845" y="2665717"/>
            <a:ext cx="784968" cy="290716"/>
            <a:chOff x="7717372" y="2264281"/>
            <a:chExt cx="1179088" cy="436679"/>
          </a:xfrm>
        </p:grpSpPr>
        <p:sp>
          <p:nvSpPr>
            <p:cNvPr id="296" name="圆角矩形 17">
              <a:extLst>
                <a:ext uri="{FF2B5EF4-FFF2-40B4-BE49-F238E27FC236}">
                  <a16:creationId xmlns:a16="http://schemas.microsoft.com/office/drawing/2014/main" id="{8987388C-BB20-730B-8ABF-E58850F5AE3F}"/>
                </a:ext>
              </a:extLst>
            </p:cNvPr>
            <p:cNvSpPr/>
            <p:nvPr/>
          </p:nvSpPr>
          <p:spPr>
            <a:xfrm>
              <a:off x="7829500" y="2408361"/>
              <a:ext cx="1066960" cy="292599"/>
            </a:xfrm>
            <a:prstGeom prst="roundRect">
              <a:avLst/>
            </a:prstGeom>
            <a:solidFill>
              <a:srgbClr val="DFEBFB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" name="圆角矩形 17">
              <a:extLst>
                <a:ext uri="{FF2B5EF4-FFF2-40B4-BE49-F238E27FC236}">
                  <a16:creationId xmlns:a16="http://schemas.microsoft.com/office/drawing/2014/main" id="{B1F44DFC-FB71-0201-8E6D-33A6BF6CE82F}"/>
                </a:ext>
              </a:extLst>
            </p:cNvPr>
            <p:cNvSpPr/>
            <p:nvPr/>
          </p:nvSpPr>
          <p:spPr>
            <a:xfrm>
              <a:off x="7778129" y="2337070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8" name="圆角矩形 17">
              <a:extLst>
                <a:ext uri="{FF2B5EF4-FFF2-40B4-BE49-F238E27FC236}">
                  <a16:creationId xmlns:a16="http://schemas.microsoft.com/office/drawing/2014/main" id="{53DA50F0-EC80-A78F-75CE-5DD299E69513}"/>
                </a:ext>
              </a:extLst>
            </p:cNvPr>
            <p:cNvSpPr/>
            <p:nvPr/>
          </p:nvSpPr>
          <p:spPr>
            <a:xfrm>
              <a:off x="7717372" y="2264281"/>
              <a:ext cx="1066960" cy="292599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19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6" name="矩形: 圆角 325">
            <a:extLst>
              <a:ext uri="{FF2B5EF4-FFF2-40B4-BE49-F238E27FC236}">
                <a16:creationId xmlns:a16="http://schemas.microsoft.com/office/drawing/2014/main" id="{615FA401-F1D6-5A09-32EB-D8551D64E486}"/>
              </a:ext>
            </a:extLst>
          </p:cNvPr>
          <p:cNvSpPr/>
          <p:nvPr/>
        </p:nvSpPr>
        <p:spPr>
          <a:xfrm>
            <a:off x="8265875" y="2592397"/>
            <a:ext cx="1216086" cy="2013963"/>
          </a:xfrm>
          <a:prstGeom prst="roundRect">
            <a:avLst>
              <a:gd name="adj" fmla="val 0"/>
            </a:avLst>
          </a:prstGeom>
          <a:solidFill>
            <a:srgbClr val="FFFBE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198"/>
          </a:p>
        </p:txBody>
      </p:sp>
      <p:sp>
        <p:nvSpPr>
          <p:cNvPr id="327" name="矩形: 圆角 326">
            <a:extLst>
              <a:ext uri="{FF2B5EF4-FFF2-40B4-BE49-F238E27FC236}">
                <a16:creationId xmlns:a16="http://schemas.microsoft.com/office/drawing/2014/main" id="{16CB32DF-55EB-103E-DA5D-DD8ECB2FF29A}"/>
              </a:ext>
            </a:extLst>
          </p:cNvPr>
          <p:cNvSpPr/>
          <p:nvPr/>
        </p:nvSpPr>
        <p:spPr>
          <a:xfrm>
            <a:off x="8339309" y="4272360"/>
            <a:ext cx="106053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Conv1D Layer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" name="矩形: 圆角 327">
            <a:extLst>
              <a:ext uri="{FF2B5EF4-FFF2-40B4-BE49-F238E27FC236}">
                <a16:creationId xmlns:a16="http://schemas.microsoft.com/office/drawing/2014/main" id="{573E3A1E-859D-92C2-DBB7-0C9C63B618CC}"/>
              </a:ext>
            </a:extLst>
          </p:cNvPr>
          <p:cNvSpPr/>
          <p:nvPr/>
        </p:nvSpPr>
        <p:spPr>
          <a:xfrm>
            <a:off x="8339309" y="3869283"/>
            <a:ext cx="106053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32" dirty="0">
                <a:latin typeface="Arial" panose="020B0604020202020204" pitchFamily="34" charset="0"/>
                <a:cs typeface="Arial" panose="020B0604020202020204" pitchFamily="34" charset="0"/>
              </a:rPr>
              <a:t>Attention Block</a:t>
            </a:r>
            <a:endParaRPr lang="zh-CN" altLang="en-US" sz="9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" name="矩形: 圆角 328">
            <a:extLst>
              <a:ext uri="{FF2B5EF4-FFF2-40B4-BE49-F238E27FC236}">
                <a16:creationId xmlns:a16="http://schemas.microsoft.com/office/drawing/2014/main" id="{91953D7F-9B49-1D2F-8DF1-2D031A452239}"/>
              </a:ext>
            </a:extLst>
          </p:cNvPr>
          <p:cNvSpPr/>
          <p:nvPr/>
        </p:nvSpPr>
        <p:spPr>
          <a:xfrm>
            <a:off x="8339309" y="3466205"/>
            <a:ext cx="106053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799" err="1">
                <a:latin typeface="Arial" panose="020B0604020202020204" pitchFamily="34" charset="0"/>
                <a:cs typeface="Arial" panose="020B0604020202020204" pitchFamily="34" charset="0"/>
              </a:rPr>
              <a:t>ConvNeXt</a:t>
            </a:r>
            <a:r>
              <a:rPr lang="en-US" altLang="zh-CN" sz="799">
                <a:latin typeface="Arial" panose="020B0604020202020204" pitchFamily="34" charset="0"/>
                <a:cs typeface="Arial" panose="020B0604020202020204" pitchFamily="34" charset="0"/>
              </a:rPr>
              <a:t> Blocks</a:t>
            </a:r>
            <a:endParaRPr lang="zh-CN" altLang="en-US" sz="7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4" name="矩形: 圆角 333">
            <a:extLst>
              <a:ext uri="{FF2B5EF4-FFF2-40B4-BE49-F238E27FC236}">
                <a16:creationId xmlns:a16="http://schemas.microsoft.com/office/drawing/2014/main" id="{A825CDC9-7316-E0B6-D2E7-8726688079D8}"/>
              </a:ext>
            </a:extLst>
          </p:cNvPr>
          <p:cNvSpPr/>
          <p:nvPr/>
        </p:nvSpPr>
        <p:spPr>
          <a:xfrm>
            <a:off x="8447747" y="3001647"/>
            <a:ext cx="384413" cy="202918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800">
                <a:latin typeface="Arial" panose="020B0604020202020204" pitchFamily="34" charset="0"/>
                <a:cs typeface="Arial" panose="020B0604020202020204" pitchFamily="34" charset="0"/>
              </a:rPr>
              <a:t>exp</a:t>
            </a:r>
            <a:endParaRPr lang="zh-CN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5" name="矩形: 圆角 334">
                <a:extLst>
                  <a:ext uri="{FF2B5EF4-FFF2-40B4-BE49-F238E27FC236}">
                    <a16:creationId xmlns:a16="http://schemas.microsoft.com/office/drawing/2014/main" id="{703D1E47-DD54-CA8B-3EA8-B9DA8AEC8C00}"/>
                  </a:ext>
                </a:extLst>
              </p:cNvPr>
              <p:cNvSpPr/>
              <p:nvPr/>
            </p:nvSpPr>
            <p:spPr>
              <a:xfrm>
                <a:off x="8893944" y="2990930"/>
                <a:ext cx="384413" cy="213634"/>
              </a:xfrm>
              <a:prstGeom prst="roundRect">
                <a:avLst/>
              </a:prstGeom>
              <a:solidFill>
                <a:schemeClr val="bg1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932" i="1" dirty="0">
                          <a:latin typeface="Cambria Math" panose="02040503050406030204" pitchFamily="18" charset="0"/>
                        </a:rPr>
                        <m:t>𝜑</m:t>
                      </m:r>
                    </m:oMath>
                  </m:oMathPara>
                </a14:m>
                <a:endParaRPr lang="zh-CN" altLang="en-US" sz="932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5" name="矩形: 圆角 334">
                <a:extLst>
                  <a:ext uri="{FF2B5EF4-FFF2-40B4-BE49-F238E27FC236}">
                    <a16:creationId xmlns:a16="http://schemas.microsoft.com/office/drawing/2014/main" id="{703D1E47-DD54-CA8B-3EA8-B9DA8AEC8C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3944" y="2990930"/>
                <a:ext cx="384413" cy="213634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 w="12700"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6" name="矩形: 圆角 335">
                <a:extLst>
                  <a:ext uri="{FF2B5EF4-FFF2-40B4-BE49-F238E27FC236}">
                    <a16:creationId xmlns:a16="http://schemas.microsoft.com/office/drawing/2014/main" id="{4E9E26C4-B545-8633-5D8B-0931D2FAC3C6}"/>
                  </a:ext>
                </a:extLst>
              </p:cNvPr>
              <p:cNvSpPr/>
              <p:nvPr/>
            </p:nvSpPr>
            <p:spPr>
              <a:xfrm>
                <a:off x="8630235" y="2708874"/>
                <a:ext cx="482437" cy="202918"/>
              </a:xfrm>
              <a:prstGeom prst="roundRect">
                <a:avLst/>
              </a:prstGeom>
              <a:solidFill>
                <a:schemeClr val="bg1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932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zh-CN" sz="932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ℱ</m:t>
                          </m:r>
                        </m:e>
                        <m:sup>
                          <m:r>
                            <a:rPr lang="en-US" altLang="zh-CN" sz="932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zh-CN" altLang="en-US" sz="932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6" name="矩形: 圆角 335">
                <a:extLst>
                  <a:ext uri="{FF2B5EF4-FFF2-40B4-BE49-F238E27FC236}">
                    <a16:creationId xmlns:a16="http://schemas.microsoft.com/office/drawing/2014/main" id="{4E9E26C4-B545-8633-5D8B-0931D2FAC3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0235" y="2708874"/>
                <a:ext cx="482437" cy="202918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 w="12700"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1" name="连接符: 肘形 320">
            <a:extLst>
              <a:ext uri="{FF2B5EF4-FFF2-40B4-BE49-F238E27FC236}">
                <a16:creationId xmlns:a16="http://schemas.microsoft.com/office/drawing/2014/main" id="{71DD25C8-9C26-7933-35C8-595EB19D171F}"/>
              </a:ext>
            </a:extLst>
          </p:cNvPr>
          <p:cNvCxnSpPr>
            <a:cxnSpLocks/>
            <a:stCxn id="227" idx="6"/>
            <a:endCxn id="327" idx="2"/>
          </p:cNvCxnSpPr>
          <p:nvPr/>
        </p:nvCxnSpPr>
        <p:spPr>
          <a:xfrm>
            <a:off x="8036403" y="4166415"/>
            <a:ext cx="833173" cy="308863"/>
          </a:xfrm>
          <a:prstGeom prst="bentConnector4">
            <a:avLst>
              <a:gd name="adj1" fmla="val 18178"/>
              <a:gd name="adj2" fmla="val 174013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084EA08A-4EFE-C9BD-E370-2183A8602008}"/>
              </a:ext>
            </a:extLst>
          </p:cNvPr>
          <p:cNvCxnSpPr>
            <a:cxnSpLocks/>
            <a:stCxn id="336" idx="0"/>
          </p:cNvCxnSpPr>
          <p:nvPr/>
        </p:nvCxnSpPr>
        <p:spPr>
          <a:xfrm flipV="1">
            <a:off x="8871453" y="2468009"/>
            <a:ext cx="0" cy="24086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0" name="直接箭头连接符 339">
            <a:extLst>
              <a:ext uri="{FF2B5EF4-FFF2-40B4-BE49-F238E27FC236}">
                <a16:creationId xmlns:a16="http://schemas.microsoft.com/office/drawing/2014/main" id="{F6850E15-AE70-AC6C-3C7B-B956A7C69AF3}"/>
              </a:ext>
            </a:extLst>
          </p:cNvPr>
          <p:cNvCxnSpPr>
            <a:stCxn id="327" idx="0"/>
            <a:endCxn id="328" idx="2"/>
          </p:cNvCxnSpPr>
          <p:nvPr/>
        </p:nvCxnSpPr>
        <p:spPr>
          <a:xfrm flipV="1">
            <a:off x="8869574" y="4072200"/>
            <a:ext cx="0" cy="20016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2" name="直接箭头连接符 341">
            <a:extLst>
              <a:ext uri="{FF2B5EF4-FFF2-40B4-BE49-F238E27FC236}">
                <a16:creationId xmlns:a16="http://schemas.microsoft.com/office/drawing/2014/main" id="{B3A40D9A-0761-FE33-5603-AF14CB0744FA}"/>
              </a:ext>
            </a:extLst>
          </p:cNvPr>
          <p:cNvCxnSpPr>
            <a:cxnSpLocks/>
            <a:stCxn id="328" idx="0"/>
            <a:endCxn id="329" idx="2"/>
          </p:cNvCxnSpPr>
          <p:nvPr/>
        </p:nvCxnSpPr>
        <p:spPr>
          <a:xfrm flipV="1">
            <a:off x="8869574" y="3669123"/>
            <a:ext cx="0" cy="20016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0" name="直接箭头连接符 349">
            <a:extLst>
              <a:ext uri="{FF2B5EF4-FFF2-40B4-BE49-F238E27FC236}">
                <a16:creationId xmlns:a16="http://schemas.microsoft.com/office/drawing/2014/main" id="{3D2639F0-C008-D7F7-3A90-3B1BE4369B6F}"/>
              </a:ext>
            </a:extLst>
          </p:cNvPr>
          <p:cNvCxnSpPr>
            <a:cxnSpLocks/>
          </p:cNvCxnSpPr>
          <p:nvPr/>
        </p:nvCxnSpPr>
        <p:spPr>
          <a:xfrm flipV="1">
            <a:off x="8873934" y="3231443"/>
            <a:ext cx="0" cy="22475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9" name="文本框 358">
            <a:extLst>
              <a:ext uri="{FF2B5EF4-FFF2-40B4-BE49-F238E27FC236}">
                <a16:creationId xmlns:a16="http://schemas.microsoft.com/office/drawing/2014/main" id="{9594F8B9-BA4B-0504-DFE0-CD47A29C5B8E}"/>
              </a:ext>
            </a:extLst>
          </p:cNvPr>
          <p:cNvSpPr txBox="1"/>
          <p:nvPr/>
        </p:nvSpPr>
        <p:spPr>
          <a:xfrm>
            <a:off x="8603102" y="4707278"/>
            <a:ext cx="673574" cy="23577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932" b="1">
                <a:latin typeface="Arial" panose="020B0604020202020204" pitchFamily="34" charset="0"/>
                <a:cs typeface="Arial" panose="020B0604020202020204" pitchFamily="34" charset="0"/>
              </a:rPr>
              <a:t>Decoder</a:t>
            </a:r>
            <a:endParaRPr lang="zh-CN" altLang="en-US" sz="93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1" name="直接箭头连接符 360">
            <a:extLst>
              <a:ext uri="{FF2B5EF4-FFF2-40B4-BE49-F238E27FC236}">
                <a16:creationId xmlns:a16="http://schemas.microsoft.com/office/drawing/2014/main" id="{CD2184E8-CCC4-331A-71FF-41A8D4D18087}"/>
              </a:ext>
            </a:extLst>
          </p:cNvPr>
          <p:cNvCxnSpPr>
            <a:stCxn id="37" idx="0"/>
            <a:endCxn id="38" idx="2"/>
          </p:cNvCxnSpPr>
          <p:nvPr/>
        </p:nvCxnSpPr>
        <p:spPr>
          <a:xfrm flipV="1">
            <a:off x="3435488" y="4173156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3" name="直接箭头连接符 362">
            <a:extLst>
              <a:ext uri="{FF2B5EF4-FFF2-40B4-BE49-F238E27FC236}">
                <a16:creationId xmlns:a16="http://schemas.microsoft.com/office/drawing/2014/main" id="{218332E3-9D0E-224D-04D5-4BF467D639D4}"/>
              </a:ext>
            </a:extLst>
          </p:cNvPr>
          <p:cNvCxnSpPr/>
          <p:nvPr/>
        </p:nvCxnSpPr>
        <p:spPr>
          <a:xfrm flipV="1">
            <a:off x="3436714" y="3825134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4" name="直接箭头连接符 363">
            <a:extLst>
              <a:ext uri="{FF2B5EF4-FFF2-40B4-BE49-F238E27FC236}">
                <a16:creationId xmlns:a16="http://schemas.microsoft.com/office/drawing/2014/main" id="{9A66E71D-FA6A-E164-3180-35B4E337C48D}"/>
              </a:ext>
            </a:extLst>
          </p:cNvPr>
          <p:cNvCxnSpPr>
            <a:cxnSpLocks/>
            <a:endCxn id="39" idx="2"/>
          </p:cNvCxnSpPr>
          <p:nvPr/>
        </p:nvCxnSpPr>
        <p:spPr>
          <a:xfrm flipV="1">
            <a:off x="3435488" y="3596719"/>
            <a:ext cx="0" cy="14617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5" name="直接箭头连接符 364">
            <a:extLst>
              <a:ext uri="{FF2B5EF4-FFF2-40B4-BE49-F238E27FC236}">
                <a16:creationId xmlns:a16="http://schemas.microsoft.com/office/drawing/2014/main" id="{D9AF303F-1C14-8988-230C-F93EF361B148}"/>
              </a:ext>
            </a:extLst>
          </p:cNvPr>
          <p:cNvCxnSpPr/>
          <p:nvPr/>
        </p:nvCxnSpPr>
        <p:spPr>
          <a:xfrm flipV="1">
            <a:off x="3434319" y="3248341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6" name="直接箭头连接符 365">
            <a:extLst>
              <a:ext uri="{FF2B5EF4-FFF2-40B4-BE49-F238E27FC236}">
                <a16:creationId xmlns:a16="http://schemas.microsoft.com/office/drawing/2014/main" id="{F805635E-D7B5-8CD2-9010-7893C612CB92}"/>
              </a:ext>
            </a:extLst>
          </p:cNvPr>
          <p:cNvCxnSpPr/>
          <p:nvPr/>
        </p:nvCxnSpPr>
        <p:spPr>
          <a:xfrm flipV="1">
            <a:off x="3434319" y="2901952"/>
            <a:ext cx="0" cy="1454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3" name="文本框 382">
            <a:extLst>
              <a:ext uri="{FF2B5EF4-FFF2-40B4-BE49-F238E27FC236}">
                <a16:creationId xmlns:a16="http://schemas.microsoft.com/office/drawing/2014/main" id="{227DEF0B-C595-105C-3C21-451629E7BBCD}"/>
              </a:ext>
            </a:extLst>
          </p:cNvPr>
          <p:cNvSpPr txBox="1"/>
          <p:nvPr/>
        </p:nvSpPr>
        <p:spPr>
          <a:xfrm>
            <a:off x="4994125" y="3198508"/>
            <a:ext cx="594727" cy="215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Residual</a:t>
            </a:r>
            <a:endParaRPr lang="zh-CN" altLang="en-US" sz="7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加号 12">
            <a:extLst>
              <a:ext uri="{FF2B5EF4-FFF2-40B4-BE49-F238E27FC236}">
                <a16:creationId xmlns:a16="http://schemas.microsoft.com/office/drawing/2014/main" id="{C62328C7-DCCE-BFB1-D59C-DA9CBDF9E4A3}"/>
              </a:ext>
            </a:extLst>
          </p:cNvPr>
          <p:cNvSpPr/>
          <p:nvPr/>
        </p:nvSpPr>
        <p:spPr>
          <a:xfrm>
            <a:off x="7818182" y="4076152"/>
            <a:ext cx="195644" cy="185601"/>
          </a:xfrm>
          <a:prstGeom prst="mathPlus">
            <a:avLst>
              <a:gd name="adj1" fmla="val 10635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98"/>
          </a:p>
        </p:txBody>
      </p:sp>
    </p:spTree>
    <p:extLst>
      <p:ext uri="{BB962C8B-B14F-4D97-AF65-F5344CB8AC3E}">
        <p14:creationId xmlns:p14="http://schemas.microsoft.com/office/powerpoint/2010/main" val="198743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矩形 120">
            <a:extLst>
              <a:ext uri="{FF2B5EF4-FFF2-40B4-BE49-F238E27FC236}">
                <a16:creationId xmlns:a16="http://schemas.microsoft.com/office/drawing/2014/main" id="{48935C2F-5F2D-D458-7AFA-E5A3E367E10E}"/>
              </a:ext>
            </a:extLst>
          </p:cNvPr>
          <p:cNvSpPr/>
          <p:nvPr/>
        </p:nvSpPr>
        <p:spPr>
          <a:xfrm>
            <a:off x="4472360" y="1573282"/>
            <a:ext cx="4158611" cy="3388934"/>
          </a:xfrm>
          <a:prstGeom prst="rect">
            <a:avLst/>
          </a:prstGeom>
          <a:solidFill>
            <a:srgbClr val="FFF3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/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FC6AB998-A38E-FBC6-33FE-EA1DF2BA462E}"/>
              </a:ext>
            </a:extLst>
          </p:cNvPr>
          <p:cNvSpPr/>
          <p:nvPr/>
        </p:nvSpPr>
        <p:spPr>
          <a:xfrm>
            <a:off x="624687" y="1559286"/>
            <a:ext cx="1676993" cy="33889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/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id="{01C959D3-AE97-E4BF-D1FA-248BDDB16566}"/>
              </a:ext>
            </a:extLst>
          </p:cNvPr>
          <p:cNvSpPr/>
          <p:nvPr/>
        </p:nvSpPr>
        <p:spPr>
          <a:xfrm>
            <a:off x="2551068" y="1559286"/>
            <a:ext cx="1795826" cy="3388934"/>
          </a:xfrm>
          <a:prstGeom prst="rect">
            <a:avLst/>
          </a:prstGeom>
          <a:solidFill>
            <a:srgbClr val="EEDEF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0BCBBE02-17B6-50A8-0397-D1F369A281F4}"/>
              </a:ext>
            </a:extLst>
          </p:cNvPr>
          <p:cNvSpPr txBox="1"/>
          <p:nvPr/>
        </p:nvSpPr>
        <p:spPr>
          <a:xfrm>
            <a:off x="721330" y="5100580"/>
            <a:ext cx="1483705" cy="276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Attention Block</a:t>
            </a:r>
            <a:endParaRPr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圆角矩形 27">
            <a:extLst>
              <a:ext uri="{FF2B5EF4-FFF2-40B4-BE49-F238E27FC236}">
                <a16:creationId xmlns:a16="http://schemas.microsoft.com/office/drawing/2014/main" id="{82EA098D-B5CC-E93B-4904-0FC86AC50D6B}"/>
              </a:ext>
            </a:extLst>
          </p:cNvPr>
          <p:cNvSpPr/>
          <p:nvPr/>
        </p:nvSpPr>
        <p:spPr>
          <a:xfrm>
            <a:off x="725227" y="1673018"/>
            <a:ext cx="1490730" cy="386178"/>
          </a:xfrm>
          <a:prstGeom prst="roundRect">
            <a:avLst/>
          </a:prstGeom>
          <a:solidFill>
            <a:srgbClr val="FFF3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Self-Attention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圆角矩形 28">
            <a:extLst>
              <a:ext uri="{FF2B5EF4-FFF2-40B4-BE49-F238E27FC236}">
                <a16:creationId xmlns:a16="http://schemas.microsoft.com/office/drawing/2014/main" id="{F9FE41BA-F476-1BAB-88D3-7E38DEBB58AA}"/>
              </a:ext>
            </a:extLst>
          </p:cNvPr>
          <p:cNvSpPr/>
          <p:nvPr/>
        </p:nvSpPr>
        <p:spPr>
          <a:xfrm>
            <a:off x="725227" y="2751008"/>
            <a:ext cx="1490730" cy="386178"/>
          </a:xfrm>
          <a:prstGeom prst="roundRect">
            <a:avLst/>
          </a:prstGeom>
          <a:solidFill>
            <a:srgbClr val="EEDEF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  <a:r>
              <a:rPr kumimoji="1" lang="zh-CN" altLang="en-US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19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ResBlock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圆角矩形 29">
            <a:extLst>
              <a:ext uri="{FF2B5EF4-FFF2-40B4-BE49-F238E27FC236}">
                <a16:creationId xmlns:a16="http://schemas.microsoft.com/office/drawing/2014/main" id="{1C291E9C-23A8-5EBD-3DBE-88D31A1F29C3}"/>
              </a:ext>
            </a:extLst>
          </p:cNvPr>
          <p:cNvSpPr/>
          <p:nvPr/>
        </p:nvSpPr>
        <p:spPr>
          <a:xfrm>
            <a:off x="725227" y="3290004"/>
            <a:ext cx="1490730" cy="386178"/>
          </a:xfrm>
          <a:prstGeom prst="roundRect">
            <a:avLst/>
          </a:prstGeom>
          <a:solidFill>
            <a:srgbClr val="FFF3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Self-Attention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圆角矩形 33">
            <a:extLst>
              <a:ext uri="{FF2B5EF4-FFF2-40B4-BE49-F238E27FC236}">
                <a16:creationId xmlns:a16="http://schemas.microsoft.com/office/drawing/2014/main" id="{41EF09E9-5D4F-5796-3F5C-43E2B0F102E3}"/>
              </a:ext>
            </a:extLst>
          </p:cNvPr>
          <p:cNvSpPr/>
          <p:nvPr/>
        </p:nvSpPr>
        <p:spPr>
          <a:xfrm>
            <a:off x="2685996" y="4421115"/>
            <a:ext cx="1490918" cy="386178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Normalize + Sigmoid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圆角矩形 35">
            <a:extLst>
              <a:ext uri="{FF2B5EF4-FFF2-40B4-BE49-F238E27FC236}">
                <a16:creationId xmlns:a16="http://schemas.microsoft.com/office/drawing/2014/main" id="{D704657E-FF6E-36AB-93BA-9B948F103C3F}"/>
              </a:ext>
            </a:extLst>
          </p:cNvPr>
          <p:cNvSpPr/>
          <p:nvPr/>
        </p:nvSpPr>
        <p:spPr>
          <a:xfrm>
            <a:off x="2685996" y="3676929"/>
            <a:ext cx="1490918" cy="571614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Kernal_Size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1&gt;</a:t>
            </a:r>
          </a:p>
        </p:txBody>
      </p:sp>
      <p:sp>
        <p:nvSpPr>
          <p:cNvPr id="37" name="圆角矩形 36">
            <a:extLst>
              <a:ext uri="{FF2B5EF4-FFF2-40B4-BE49-F238E27FC236}">
                <a16:creationId xmlns:a16="http://schemas.microsoft.com/office/drawing/2014/main" id="{F3D2C64B-C453-14BE-002D-73538683D3C8}"/>
              </a:ext>
            </a:extLst>
          </p:cNvPr>
          <p:cNvSpPr/>
          <p:nvPr/>
        </p:nvSpPr>
        <p:spPr>
          <a:xfrm>
            <a:off x="2685590" y="3118185"/>
            <a:ext cx="1490918" cy="386178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Normalize + Sigmoid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圆角矩形 37">
            <a:extLst>
              <a:ext uri="{FF2B5EF4-FFF2-40B4-BE49-F238E27FC236}">
                <a16:creationId xmlns:a16="http://schemas.microsoft.com/office/drawing/2014/main" id="{777B53F1-2A6A-C616-8D0D-B6F4FBE037E1}"/>
              </a:ext>
            </a:extLst>
          </p:cNvPr>
          <p:cNvSpPr/>
          <p:nvPr/>
        </p:nvSpPr>
        <p:spPr>
          <a:xfrm>
            <a:off x="2688438" y="1883135"/>
            <a:ext cx="1490918" cy="503734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1&gt;</a:t>
            </a:r>
          </a:p>
        </p:txBody>
      </p:sp>
      <p:sp>
        <p:nvSpPr>
          <p:cNvPr id="39" name="圆角矩形 38">
            <a:extLst>
              <a:ext uri="{FF2B5EF4-FFF2-40B4-BE49-F238E27FC236}">
                <a16:creationId xmlns:a16="http://schemas.microsoft.com/office/drawing/2014/main" id="{8A44A9BD-9FE9-5ABF-2CE7-0BF5AD244816}"/>
              </a:ext>
            </a:extLst>
          </p:cNvPr>
          <p:cNvSpPr/>
          <p:nvPr/>
        </p:nvSpPr>
        <p:spPr>
          <a:xfrm>
            <a:off x="2685387" y="2559438"/>
            <a:ext cx="1490918" cy="386178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Dropout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直线箭头连接符 40">
            <a:extLst>
              <a:ext uri="{FF2B5EF4-FFF2-40B4-BE49-F238E27FC236}">
                <a16:creationId xmlns:a16="http://schemas.microsoft.com/office/drawing/2014/main" id="{FB6FEFC2-70BC-7FC4-BECF-6E68E30CB143}"/>
              </a:ext>
            </a:extLst>
          </p:cNvPr>
          <p:cNvCxnSpPr>
            <a:cxnSpLocks/>
            <a:endCxn id="34" idx="2"/>
          </p:cNvCxnSpPr>
          <p:nvPr/>
        </p:nvCxnSpPr>
        <p:spPr>
          <a:xfrm flipV="1">
            <a:off x="3430842" y="4807293"/>
            <a:ext cx="611" cy="26086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线箭头连接符 42">
            <a:extLst>
              <a:ext uri="{FF2B5EF4-FFF2-40B4-BE49-F238E27FC236}">
                <a16:creationId xmlns:a16="http://schemas.microsoft.com/office/drawing/2014/main" id="{F62CBFD3-5956-6353-9F4F-AE600367DAE3}"/>
              </a:ext>
            </a:extLst>
          </p:cNvPr>
          <p:cNvCxnSpPr>
            <a:stCxn id="34" idx="0"/>
            <a:endCxn id="36" idx="2"/>
          </p:cNvCxnSpPr>
          <p:nvPr/>
        </p:nvCxnSpPr>
        <p:spPr>
          <a:xfrm flipV="1">
            <a:off x="3431453" y="4248543"/>
            <a:ext cx="0" cy="17257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线箭头连接符 44">
            <a:extLst>
              <a:ext uri="{FF2B5EF4-FFF2-40B4-BE49-F238E27FC236}">
                <a16:creationId xmlns:a16="http://schemas.microsoft.com/office/drawing/2014/main" id="{41520E4F-96B3-A61E-A893-AAB7493FC147}"/>
              </a:ext>
            </a:extLst>
          </p:cNvPr>
          <p:cNvCxnSpPr>
            <a:stCxn id="36" idx="0"/>
            <a:endCxn id="37" idx="2"/>
          </p:cNvCxnSpPr>
          <p:nvPr/>
        </p:nvCxnSpPr>
        <p:spPr>
          <a:xfrm flipH="1" flipV="1">
            <a:off x="3431047" y="3504362"/>
            <a:ext cx="406" cy="17256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线箭头连接符 46">
            <a:extLst>
              <a:ext uri="{FF2B5EF4-FFF2-40B4-BE49-F238E27FC236}">
                <a16:creationId xmlns:a16="http://schemas.microsoft.com/office/drawing/2014/main" id="{6186CA3C-2E62-1CCA-5B28-3DE22695AFF0}"/>
              </a:ext>
            </a:extLst>
          </p:cNvPr>
          <p:cNvCxnSpPr>
            <a:stCxn id="37" idx="0"/>
            <a:endCxn id="39" idx="2"/>
          </p:cNvCxnSpPr>
          <p:nvPr/>
        </p:nvCxnSpPr>
        <p:spPr>
          <a:xfrm flipH="1" flipV="1">
            <a:off x="3430847" y="2945616"/>
            <a:ext cx="203" cy="17256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线箭头连接符 48">
            <a:extLst>
              <a:ext uri="{FF2B5EF4-FFF2-40B4-BE49-F238E27FC236}">
                <a16:creationId xmlns:a16="http://schemas.microsoft.com/office/drawing/2014/main" id="{9E4C0838-A3A5-71B7-2C7E-5CEA3F2C7365}"/>
              </a:ext>
            </a:extLst>
          </p:cNvPr>
          <p:cNvCxnSpPr>
            <a:stCxn id="39" idx="0"/>
            <a:endCxn id="38" idx="2"/>
          </p:cNvCxnSpPr>
          <p:nvPr/>
        </p:nvCxnSpPr>
        <p:spPr>
          <a:xfrm flipV="1">
            <a:off x="3430844" y="2386869"/>
            <a:ext cx="3050" cy="17256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直线箭头连接符 50">
            <a:extLst>
              <a:ext uri="{FF2B5EF4-FFF2-40B4-BE49-F238E27FC236}">
                <a16:creationId xmlns:a16="http://schemas.microsoft.com/office/drawing/2014/main" id="{90F20C9E-8363-CBBB-0170-2ED8D4AB6B1B}"/>
              </a:ext>
            </a:extLst>
          </p:cNvPr>
          <p:cNvCxnSpPr>
            <a:stCxn id="38" idx="0"/>
          </p:cNvCxnSpPr>
          <p:nvPr/>
        </p:nvCxnSpPr>
        <p:spPr>
          <a:xfrm flipH="1" flipV="1">
            <a:off x="3430846" y="1413488"/>
            <a:ext cx="3051" cy="46964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椭圆 51">
            <a:extLst>
              <a:ext uri="{FF2B5EF4-FFF2-40B4-BE49-F238E27FC236}">
                <a16:creationId xmlns:a16="http://schemas.microsoft.com/office/drawing/2014/main" id="{1B0214A4-0823-D249-8F27-D661F26865E4}"/>
              </a:ext>
            </a:extLst>
          </p:cNvPr>
          <p:cNvSpPr/>
          <p:nvPr/>
        </p:nvSpPr>
        <p:spPr>
          <a:xfrm>
            <a:off x="3340446" y="1573284"/>
            <a:ext cx="180799" cy="180799"/>
          </a:xfrm>
          <a:prstGeom prst="ellipse">
            <a:avLst/>
          </a:prstGeom>
          <a:solidFill>
            <a:srgbClr val="EEDEF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CN" sz="1864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kumimoji="1" lang="zh-CN" altLang="en-US" sz="18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肘形连接符 53">
            <a:extLst>
              <a:ext uri="{FF2B5EF4-FFF2-40B4-BE49-F238E27FC236}">
                <a16:creationId xmlns:a16="http://schemas.microsoft.com/office/drawing/2014/main" id="{AF656524-DEF5-EB8F-62A1-C6C8A0EC60E2}"/>
              </a:ext>
            </a:extLst>
          </p:cNvPr>
          <p:cNvCxnSpPr>
            <a:endCxn id="52" idx="6"/>
          </p:cNvCxnSpPr>
          <p:nvPr/>
        </p:nvCxnSpPr>
        <p:spPr>
          <a:xfrm rot="5400000" flipH="1" flipV="1">
            <a:off x="1826775" y="3267749"/>
            <a:ext cx="3298535" cy="90400"/>
          </a:xfrm>
          <a:prstGeom prst="bentConnector4">
            <a:avLst>
              <a:gd name="adj1" fmla="val 2031"/>
              <a:gd name="adj2" fmla="val 933336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圆角矩形 56">
            <a:extLst>
              <a:ext uri="{FF2B5EF4-FFF2-40B4-BE49-F238E27FC236}">
                <a16:creationId xmlns:a16="http://schemas.microsoft.com/office/drawing/2014/main" id="{AFC75F66-BC09-A410-DEC5-EB35671655A3}"/>
              </a:ext>
            </a:extLst>
          </p:cNvPr>
          <p:cNvSpPr/>
          <p:nvPr/>
        </p:nvSpPr>
        <p:spPr>
          <a:xfrm>
            <a:off x="725227" y="4367994"/>
            <a:ext cx="1490730" cy="386178"/>
          </a:xfrm>
          <a:prstGeom prst="roundRect">
            <a:avLst/>
          </a:prstGeom>
          <a:solidFill>
            <a:srgbClr val="EEDEF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  <a:r>
              <a:rPr kumimoji="1" lang="zh-CN" altLang="en-US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19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ResBlock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圆角矩形 57">
            <a:extLst>
              <a:ext uri="{FF2B5EF4-FFF2-40B4-BE49-F238E27FC236}">
                <a16:creationId xmlns:a16="http://schemas.microsoft.com/office/drawing/2014/main" id="{CEC1F7D7-3C2C-6371-E1E2-311F4340E81B}"/>
              </a:ext>
            </a:extLst>
          </p:cNvPr>
          <p:cNvSpPr/>
          <p:nvPr/>
        </p:nvSpPr>
        <p:spPr>
          <a:xfrm>
            <a:off x="725227" y="2212013"/>
            <a:ext cx="1490730" cy="386178"/>
          </a:xfrm>
          <a:prstGeom prst="roundRect">
            <a:avLst/>
          </a:prstGeom>
          <a:solidFill>
            <a:srgbClr val="EEDEF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  <a:r>
              <a:rPr kumimoji="1" lang="zh-CN" altLang="en-US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19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ResBlock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圆角矩形 58">
            <a:extLst>
              <a:ext uri="{FF2B5EF4-FFF2-40B4-BE49-F238E27FC236}">
                <a16:creationId xmlns:a16="http://schemas.microsoft.com/office/drawing/2014/main" id="{4E6493DE-ED5C-8E07-88DB-08A0F7AE5825}"/>
              </a:ext>
            </a:extLst>
          </p:cNvPr>
          <p:cNvSpPr/>
          <p:nvPr/>
        </p:nvSpPr>
        <p:spPr>
          <a:xfrm>
            <a:off x="725227" y="3828999"/>
            <a:ext cx="1490730" cy="386178"/>
          </a:xfrm>
          <a:prstGeom prst="roundRect">
            <a:avLst/>
          </a:prstGeom>
          <a:solidFill>
            <a:srgbClr val="EEDEF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  <a:r>
              <a:rPr kumimoji="1" lang="zh-CN" altLang="en-US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19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ResBlock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直线箭头连接符 62">
            <a:extLst>
              <a:ext uri="{FF2B5EF4-FFF2-40B4-BE49-F238E27FC236}">
                <a16:creationId xmlns:a16="http://schemas.microsoft.com/office/drawing/2014/main" id="{C8D200E9-E80C-C6F3-F13E-F3DD5A47B864}"/>
              </a:ext>
            </a:extLst>
          </p:cNvPr>
          <p:cNvCxnSpPr>
            <a:stCxn id="57" idx="0"/>
            <a:endCxn id="59" idx="2"/>
          </p:cNvCxnSpPr>
          <p:nvPr/>
        </p:nvCxnSpPr>
        <p:spPr>
          <a:xfrm flipV="1">
            <a:off x="1470592" y="4215180"/>
            <a:ext cx="0" cy="15281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线箭头连接符 64">
            <a:extLst>
              <a:ext uri="{FF2B5EF4-FFF2-40B4-BE49-F238E27FC236}">
                <a16:creationId xmlns:a16="http://schemas.microsoft.com/office/drawing/2014/main" id="{D37690DC-57B2-503E-F167-9F86B4D17CBA}"/>
              </a:ext>
            </a:extLst>
          </p:cNvPr>
          <p:cNvCxnSpPr>
            <a:stCxn id="59" idx="0"/>
            <a:endCxn id="30" idx="2"/>
          </p:cNvCxnSpPr>
          <p:nvPr/>
        </p:nvCxnSpPr>
        <p:spPr>
          <a:xfrm flipV="1">
            <a:off x="1470592" y="3676182"/>
            <a:ext cx="0" cy="15281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直线箭头连接符 66">
            <a:extLst>
              <a:ext uri="{FF2B5EF4-FFF2-40B4-BE49-F238E27FC236}">
                <a16:creationId xmlns:a16="http://schemas.microsoft.com/office/drawing/2014/main" id="{4B4F842E-3AC5-9387-DBB5-E4A9C0279308}"/>
              </a:ext>
            </a:extLst>
          </p:cNvPr>
          <p:cNvCxnSpPr>
            <a:stCxn id="30" idx="0"/>
            <a:endCxn id="29" idx="2"/>
          </p:cNvCxnSpPr>
          <p:nvPr/>
        </p:nvCxnSpPr>
        <p:spPr>
          <a:xfrm flipV="1">
            <a:off x="1470592" y="3137187"/>
            <a:ext cx="0" cy="15281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线箭头连接符 68">
            <a:extLst>
              <a:ext uri="{FF2B5EF4-FFF2-40B4-BE49-F238E27FC236}">
                <a16:creationId xmlns:a16="http://schemas.microsoft.com/office/drawing/2014/main" id="{5E43330C-9B65-9FCB-7B53-4C4AB84445C3}"/>
              </a:ext>
            </a:extLst>
          </p:cNvPr>
          <p:cNvCxnSpPr>
            <a:stCxn id="29" idx="0"/>
            <a:endCxn id="58" idx="2"/>
          </p:cNvCxnSpPr>
          <p:nvPr/>
        </p:nvCxnSpPr>
        <p:spPr>
          <a:xfrm flipV="1">
            <a:off x="1470592" y="2598191"/>
            <a:ext cx="0" cy="15281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直线箭头连接符 70">
            <a:extLst>
              <a:ext uri="{FF2B5EF4-FFF2-40B4-BE49-F238E27FC236}">
                <a16:creationId xmlns:a16="http://schemas.microsoft.com/office/drawing/2014/main" id="{10639D6A-C482-3AA5-8093-8E6964BC4373}"/>
              </a:ext>
            </a:extLst>
          </p:cNvPr>
          <p:cNvCxnSpPr>
            <a:cxnSpLocks/>
            <a:stCxn id="58" idx="0"/>
            <a:endCxn id="28" idx="2"/>
          </p:cNvCxnSpPr>
          <p:nvPr/>
        </p:nvCxnSpPr>
        <p:spPr>
          <a:xfrm flipV="1">
            <a:off x="1470592" y="2059196"/>
            <a:ext cx="0" cy="15281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直线箭头连接符 74">
            <a:extLst>
              <a:ext uri="{FF2B5EF4-FFF2-40B4-BE49-F238E27FC236}">
                <a16:creationId xmlns:a16="http://schemas.microsoft.com/office/drawing/2014/main" id="{D1F9BB1E-FB24-2794-CF28-10B987C24F5B}"/>
              </a:ext>
            </a:extLst>
          </p:cNvPr>
          <p:cNvCxnSpPr>
            <a:cxnSpLocks/>
            <a:endCxn id="57" idx="2"/>
          </p:cNvCxnSpPr>
          <p:nvPr/>
        </p:nvCxnSpPr>
        <p:spPr>
          <a:xfrm flipV="1">
            <a:off x="1463180" y="4754174"/>
            <a:ext cx="0" cy="29998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直线箭头连接符 77">
            <a:extLst>
              <a:ext uri="{FF2B5EF4-FFF2-40B4-BE49-F238E27FC236}">
                <a16:creationId xmlns:a16="http://schemas.microsoft.com/office/drawing/2014/main" id="{479B84F7-BF2E-DCF4-E84F-06A9FB2DF4CD}"/>
              </a:ext>
            </a:extLst>
          </p:cNvPr>
          <p:cNvCxnSpPr>
            <a:stCxn id="28" idx="0"/>
          </p:cNvCxnSpPr>
          <p:nvPr/>
        </p:nvCxnSpPr>
        <p:spPr>
          <a:xfrm flipV="1">
            <a:off x="1470592" y="1399493"/>
            <a:ext cx="0" cy="27352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圆角矩形 86">
            <a:extLst>
              <a:ext uri="{FF2B5EF4-FFF2-40B4-BE49-F238E27FC236}">
                <a16:creationId xmlns:a16="http://schemas.microsoft.com/office/drawing/2014/main" id="{2AB0618A-B0D4-F4F5-6F71-8BC3928A44DF}"/>
              </a:ext>
            </a:extLst>
          </p:cNvPr>
          <p:cNvSpPr/>
          <p:nvPr/>
        </p:nvSpPr>
        <p:spPr>
          <a:xfrm>
            <a:off x="4573504" y="3996678"/>
            <a:ext cx="1239563" cy="503734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88" name="圆角矩形 87">
            <a:extLst>
              <a:ext uri="{FF2B5EF4-FFF2-40B4-BE49-F238E27FC236}">
                <a16:creationId xmlns:a16="http://schemas.microsoft.com/office/drawing/2014/main" id="{727C5B9C-26FA-AC1F-146F-1D7013BDE5E4}"/>
              </a:ext>
            </a:extLst>
          </p:cNvPr>
          <p:cNvSpPr/>
          <p:nvPr/>
        </p:nvSpPr>
        <p:spPr>
          <a:xfrm>
            <a:off x="5934167" y="3996678"/>
            <a:ext cx="1239563" cy="503734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89" name="圆角矩形 88">
            <a:extLst>
              <a:ext uri="{FF2B5EF4-FFF2-40B4-BE49-F238E27FC236}">
                <a16:creationId xmlns:a16="http://schemas.microsoft.com/office/drawing/2014/main" id="{70A13502-5F87-D4B3-37DA-87390F5866BB}"/>
              </a:ext>
            </a:extLst>
          </p:cNvPr>
          <p:cNvSpPr/>
          <p:nvPr/>
        </p:nvSpPr>
        <p:spPr>
          <a:xfrm>
            <a:off x="7290867" y="3996678"/>
            <a:ext cx="1239563" cy="503734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cxnSp>
        <p:nvCxnSpPr>
          <p:cNvPr id="94" name="直线箭头连接符 93">
            <a:extLst>
              <a:ext uri="{FF2B5EF4-FFF2-40B4-BE49-F238E27FC236}">
                <a16:creationId xmlns:a16="http://schemas.microsoft.com/office/drawing/2014/main" id="{5B5A11E7-BEA7-B52F-A3A5-1B9DBD2F33F3}"/>
              </a:ext>
            </a:extLst>
          </p:cNvPr>
          <p:cNvCxnSpPr>
            <a:cxnSpLocks/>
          </p:cNvCxnSpPr>
          <p:nvPr/>
        </p:nvCxnSpPr>
        <p:spPr>
          <a:xfrm flipV="1">
            <a:off x="5193282" y="3765173"/>
            <a:ext cx="0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文本框 95">
            <a:extLst>
              <a:ext uri="{FF2B5EF4-FFF2-40B4-BE49-F238E27FC236}">
                <a16:creationId xmlns:a16="http://schemas.microsoft.com/office/drawing/2014/main" id="{6CE028CB-91B5-9E0E-1859-9E4A8F0F078D}"/>
              </a:ext>
            </a:extLst>
          </p:cNvPr>
          <p:cNvSpPr txBox="1"/>
          <p:nvPr/>
        </p:nvSpPr>
        <p:spPr>
          <a:xfrm>
            <a:off x="5082082" y="3481021"/>
            <a:ext cx="308638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198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kumimoji="1" lang="zh-CN" altLang="en-US" sz="1198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0" name="直线箭头连接符 99">
            <a:extLst>
              <a:ext uri="{FF2B5EF4-FFF2-40B4-BE49-F238E27FC236}">
                <a16:creationId xmlns:a16="http://schemas.microsoft.com/office/drawing/2014/main" id="{CD5CFD59-4F39-1A8D-035A-B5F1F5E0CCC8}"/>
              </a:ext>
            </a:extLst>
          </p:cNvPr>
          <p:cNvCxnSpPr>
            <a:cxnSpLocks/>
          </p:cNvCxnSpPr>
          <p:nvPr/>
        </p:nvCxnSpPr>
        <p:spPr>
          <a:xfrm flipH="1" flipV="1">
            <a:off x="6553947" y="3765173"/>
            <a:ext cx="1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线箭头连接符 100">
            <a:extLst>
              <a:ext uri="{FF2B5EF4-FFF2-40B4-BE49-F238E27FC236}">
                <a16:creationId xmlns:a16="http://schemas.microsoft.com/office/drawing/2014/main" id="{64C88605-B7AC-34FB-5ACE-63FCDDC329E1}"/>
              </a:ext>
            </a:extLst>
          </p:cNvPr>
          <p:cNvCxnSpPr>
            <a:cxnSpLocks/>
          </p:cNvCxnSpPr>
          <p:nvPr/>
        </p:nvCxnSpPr>
        <p:spPr>
          <a:xfrm flipH="1" flipV="1">
            <a:off x="7925903" y="3765173"/>
            <a:ext cx="1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文本框 101">
            <a:extLst>
              <a:ext uri="{FF2B5EF4-FFF2-40B4-BE49-F238E27FC236}">
                <a16:creationId xmlns:a16="http://schemas.microsoft.com/office/drawing/2014/main" id="{CD016654-C21E-B2BC-6C70-15BB1FF05EC8}"/>
              </a:ext>
            </a:extLst>
          </p:cNvPr>
          <p:cNvSpPr txBox="1"/>
          <p:nvPr/>
        </p:nvSpPr>
        <p:spPr>
          <a:xfrm>
            <a:off x="6444614" y="3504916"/>
            <a:ext cx="163899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198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kumimoji="1" lang="zh-CN" altLang="en-US" sz="1198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文本框 102">
            <a:extLst>
              <a:ext uri="{FF2B5EF4-FFF2-40B4-BE49-F238E27FC236}">
                <a16:creationId xmlns:a16="http://schemas.microsoft.com/office/drawing/2014/main" id="{1EE3BBE8-8E37-3762-2FC9-2613A960730D}"/>
              </a:ext>
            </a:extLst>
          </p:cNvPr>
          <p:cNvSpPr txBox="1"/>
          <p:nvPr/>
        </p:nvSpPr>
        <p:spPr>
          <a:xfrm>
            <a:off x="7812876" y="3499031"/>
            <a:ext cx="308638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198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kumimoji="1" lang="zh-CN" altLang="en-US" sz="1198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圆角矩形 113">
                <a:extLst>
                  <a:ext uri="{FF2B5EF4-FFF2-40B4-BE49-F238E27FC236}">
                    <a16:creationId xmlns:a16="http://schemas.microsoft.com/office/drawing/2014/main" id="{A7B9F8EA-0938-BBC5-87EA-82350802B495}"/>
                  </a:ext>
                </a:extLst>
              </p:cNvPr>
              <p:cNvSpPr/>
              <p:nvPr/>
            </p:nvSpPr>
            <p:spPr>
              <a:xfrm>
                <a:off x="4573501" y="2699000"/>
                <a:ext cx="3956927" cy="570605"/>
              </a:xfrm>
              <a:prstGeom prst="roundRect">
                <a:avLst/>
              </a:prstGeom>
              <a:solidFill>
                <a:srgbClr val="FDE5D7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1" lang="en-US" altLang="zh-CN" sz="1198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Soft</m:t>
                      </m:r>
                      <m:r>
                        <a:rPr kumimoji="1" lang="en-US" altLang="zh-CN" sz="1198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𝑚𝑎𝑥</m:t>
                      </m:r>
                      <m:d>
                        <m:dPr>
                          <m:ctrlPr>
                            <a:rPr kumimoji="1" lang="en-US" altLang="zh-CN" sz="1198" i="1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1" lang="en-US" altLang="zh-CN" sz="1198" i="1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CN" sz="1198" i="1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  <m:r>
                                <a:rPr kumimoji="1" lang="en-US" altLang="zh-CN" sz="1198" i="1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∗ </m:t>
                              </m:r>
                              <m:sSup>
                                <m:sSupPr>
                                  <m:ctrlPr>
                                    <a:rPr kumimoji="1" lang="en-US" altLang="zh-CN" sz="1198" i="1" dirty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CN" sz="1198" i="1" dirty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𝐾</m:t>
                                  </m:r>
                                </m:e>
                                <m:sup>
                                  <m:r>
                                    <a:rPr kumimoji="1" lang="en-US" altLang="zh-CN" sz="1198" i="1" dirty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kumimoji="1" lang="en-US" altLang="zh-CN" sz="1198" i="1" dirty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b>
                                    <m:sSubPr>
                                      <m:ctrlPr>
                                        <a:rPr kumimoji="1" lang="en-US" altLang="zh-CN" sz="1198" i="1" dirty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CN" sz="1198" i="1" dirty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kumimoji="1" lang="en-US" altLang="zh-CN" sz="1198" i="1" dirty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rad>
                            </m:den>
                          </m:f>
                        </m:e>
                      </m:d>
                      <m:r>
                        <a:rPr kumimoji="1" lang="en-US" altLang="zh-CN" sz="1198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kumimoji="1" lang="en-US" altLang="zh-CN" sz="1198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</m:oMath>
                  </m:oMathPara>
                </a14:m>
                <a:endParaRPr kumimoji="1" lang="zh-CN" altLang="en-US" sz="1198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4" name="圆角矩形 113">
                <a:extLst>
                  <a:ext uri="{FF2B5EF4-FFF2-40B4-BE49-F238E27FC236}">
                    <a16:creationId xmlns:a16="http://schemas.microsoft.com/office/drawing/2014/main" id="{A7B9F8EA-0938-BBC5-87EA-82350802B4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501" y="2699000"/>
                <a:ext cx="3956927" cy="570605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5" name="直线箭头连接符 114">
            <a:extLst>
              <a:ext uri="{FF2B5EF4-FFF2-40B4-BE49-F238E27FC236}">
                <a16:creationId xmlns:a16="http://schemas.microsoft.com/office/drawing/2014/main" id="{CE239E30-831A-0D19-65EC-2B2437EFBEA0}"/>
              </a:ext>
            </a:extLst>
          </p:cNvPr>
          <p:cNvCxnSpPr>
            <a:cxnSpLocks/>
          </p:cNvCxnSpPr>
          <p:nvPr/>
        </p:nvCxnSpPr>
        <p:spPr>
          <a:xfrm flipV="1">
            <a:off x="5193282" y="3266336"/>
            <a:ext cx="0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直线箭头连接符 115">
            <a:extLst>
              <a:ext uri="{FF2B5EF4-FFF2-40B4-BE49-F238E27FC236}">
                <a16:creationId xmlns:a16="http://schemas.microsoft.com/office/drawing/2014/main" id="{F9337F8D-486D-613A-92FC-B85E0CEF4BE2}"/>
              </a:ext>
            </a:extLst>
          </p:cNvPr>
          <p:cNvCxnSpPr>
            <a:cxnSpLocks/>
          </p:cNvCxnSpPr>
          <p:nvPr/>
        </p:nvCxnSpPr>
        <p:spPr>
          <a:xfrm flipV="1">
            <a:off x="6551965" y="3266336"/>
            <a:ext cx="0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直线箭头连接符 116">
            <a:extLst>
              <a:ext uri="{FF2B5EF4-FFF2-40B4-BE49-F238E27FC236}">
                <a16:creationId xmlns:a16="http://schemas.microsoft.com/office/drawing/2014/main" id="{0C4D3179-A7E0-2C5E-3CFD-12A33FC18A76}"/>
              </a:ext>
            </a:extLst>
          </p:cNvPr>
          <p:cNvCxnSpPr>
            <a:cxnSpLocks/>
          </p:cNvCxnSpPr>
          <p:nvPr/>
        </p:nvCxnSpPr>
        <p:spPr>
          <a:xfrm flipV="1">
            <a:off x="7925901" y="3266336"/>
            <a:ext cx="0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圆角矩形 117">
            <a:extLst>
              <a:ext uri="{FF2B5EF4-FFF2-40B4-BE49-F238E27FC236}">
                <a16:creationId xmlns:a16="http://schemas.microsoft.com/office/drawing/2014/main" id="{AE41BD35-9FC7-4C9C-AF01-428EBBF5A838}"/>
              </a:ext>
            </a:extLst>
          </p:cNvPr>
          <p:cNvSpPr/>
          <p:nvPr/>
        </p:nvSpPr>
        <p:spPr>
          <a:xfrm>
            <a:off x="5931886" y="1827647"/>
            <a:ext cx="1239563" cy="503734"/>
          </a:xfrm>
          <a:prstGeom prst="roundRect">
            <a:avLst/>
          </a:prstGeom>
          <a:solidFill>
            <a:srgbClr val="FDE5D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cxnSp>
        <p:nvCxnSpPr>
          <p:cNvPr id="119" name="直线箭头连接符 118">
            <a:extLst>
              <a:ext uri="{FF2B5EF4-FFF2-40B4-BE49-F238E27FC236}">
                <a16:creationId xmlns:a16="http://schemas.microsoft.com/office/drawing/2014/main" id="{C6451E26-C168-8FEA-6090-D36DFBE523DB}"/>
              </a:ext>
            </a:extLst>
          </p:cNvPr>
          <p:cNvCxnSpPr>
            <a:cxnSpLocks/>
            <a:stCxn id="114" idx="0"/>
            <a:endCxn id="118" idx="2"/>
          </p:cNvCxnSpPr>
          <p:nvPr/>
        </p:nvCxnSpPr>
        <p:spPr>
          <a:xfrm flipH="1" flipV="1">
            <a:off x="6551665" y="2331382"/>
            <a:ext cx="300" cy="3676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线箭头连接符 121">
            <a:extLst>
              <a:ext uri="{FF2B5EF4-FFF2-40B4-BE49-F238E27FC236}">
                <a16:creationId xmlns:a16="http://schemas.microsoft.com/office/drawing/2014/main" id="{B288F7A5-0DC9-D993-8026-7DEDB560C7D5}"/>
              </a:ext>
            </a:extLst>
          </p:cNvPr>
          <p:cNvCxnSpPr>
            <a:cxnSpLocks/>
            <a:endCxn id="88" idx="2"/>
          </p:cNvCxnSpPr>
          <p:nvPr/>
        </p:nvCxnSpPr>
        <p:spPr>
          <a:xfrm flipV="1">
            <a:off x="6553947" y="4500412"/>
            <a:ext cx="0" cy="60017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肘形连接符 125">
            <a:extLst>
              <a:ext uri="{FF2B5EF4-FFF2-40B4-BE49-F238E27FC236}">
                <a16:creationId xmlns:a16="http://schemas.microsoft.com/office/drawing/2014/main" id="{A5E908D5-9EFE-4A21-26D6-4D68A85C4C1F}"/>
              </a:ext>
            </a:extLst>
          </p:cNvPr>
          <p:cNvCxnSpPr>
            <a:stCxn id="121" idx="2"/>
            <a:endCxn id="87" idx="2"/>
          </p:cNvCxnSpPr>
          <p:nvPr/>
        </p:nvCxnSpPr>
        <p:spPr>
          <a:xfrm rot="5400000" flipH="1">
            <a:off x="5641573" y="4052122"/>
            <a:ext cx="461806" cy="1358383"/>
          </a:xfrm>
          <a:prstGeom prst="bentConnector3">
            <a:avLst>
              <a:gd name="adj1" fmla="val 52144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肘形连接符 128">
            <a:extLst>
              <a:ext uri="{FF2B5EF4-FFF2-40B4-BE49-F238E27FC236}">
                <a16:creationId xmlns:a16="http://schemas.microsoft.com/office/drawing/2014/main" id="{D31B022E-D090-0D09-E617-D0F3A52D38CF}"/>
              </a:ext>
            </a:extLst>
          </p:cNvPr>
          <p:cNvCxnSpPr>
            <a:stCxn id="121" idx="2"/>
            <a:endCxn id="89" idx="2"/>
          </p:cNvCxnSpPr>
          <p:nvPr/>
        </p:nvCxnSpPr>
        <p:spPr>
          <a:xfrm rot="5400000" flipH="1" flipV="1">
            <a:off x="7000255" y="4051825"/>
            <a:ext cx="461806" cy="1358981"/>
          </a:xfrm>
          <a:prstGeom prst="bentConnector3">
            <a:avLst>
              <a:gd name="adj1" fmla="val 52144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直线箭头连接符 133">
            <a:extLst>
              <a:ext uri="{FF2B5EF4-FFF2-40B4-BE49-F238E27FC236}">
                <a16:creationId xmlns:a16="http://schemas.microsoft.com/office/drawing/2014/main" id="{15C75D92-4275-9B00-79E1-126E696CB20B}"/>
              </a:ext>
            </a:extLst>
          </p:cNvPr>
          <p:cNvCxnSpPr>
            <a:cxnSpLocks/>
            <a:stCxn id="118" idx="0"/>
          </p:cNvCxnSpPr>
          <p:nvPr/>
        </p:nvCxnSpPr>
        <p:spPr>
          <a:xfrm flipV="1">
            <a:off x="6551665" y="1413486"/>
            <a:ext cx="0" cy="41415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文本框 142">
            <a:extLst>
              <a:ext uri="{FF2B5EF4-FFF2-40B4-BE49-F238E27FC236}">
                <a16:creationId xmlns:a16="http://schemas.microsoft.com/office/drawing/2014/main" id="{001377FF-0F1E-EAD2-6C74-53CBB6E8595E}"/>
              </a:ext>
            </a:extLst>
          </p:cNvPr>
          <p:cNvSpPr txBox="1"/>
          <p:nvPr/>
        </p:nvSpPr>
        <p:spPr>
          <a:xfrm>
            <a:off x="2642850" y="5100580"/>
            <a:ext cx="1481872" cy="461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Conv1d ResBlock</a:t>
            </a:r>
            <a:endParaRPr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文本框 143">
            <a:extLst>
              <a:ext uri="{FF2B5EF4-FFF2-40B4-BE49-F238E27FC236}">
                <a16:creationId xmlns:a16="http://schemas.microsoft.com/office/drawing/2014/main" id="{E4D36D6E-8E40-70E8-799A-F404F75F89DA}"/>
              </a:ext>
            </a:extLst>
          </p:cNvPr>
          <p:cNvSpPr txBox="1"/>
          <p:nvPr/>
        </p:nvSpPr>
        <p:spPr>
          <a:xfrm>
            <a:off x="5906450" y="5100580"/>
            <a:ext cx="1290432" cy="276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Self-Attention</a:t>
            </a:r>
            <a:endParaRPr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" name="矩形 145">
            <a:extLst>
              <a:ext uri="{FF2B5EF4-FFF2-40B4-BE49-F238E27FC236}">
                <a16:creationId xmlns:a16="http://schemas.microsoft.com/office/drawing/2014/main" id="{1F0C65A1-51CF-5331-FFC5-4D20DCCE82B8}"/>
              </a:ext>
            </a:extLst>
          </p:cNvPr>
          <p:cNvSpPr/>
          <p:nvPr/>
        </p:nvSpPr>
        <p:spPr>
          <a:xfrm>
            <a:off x="8756437" y="1573282"/>
            <a:ext cx="2217445" cy="3388934"/>
          </a:xfrm>
          <a:prstGeom prst="rect">
            <a:avLst/>
          </a:prstGeom>
          <a:solidFill>
            <a:srgbClr val="E2F1D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/>
          </a:p>
        </p:txBody>
      </p:sp>
      <p:sp>
        <p:nvSpPr>
          <p:cNvPr id="147" name="圆角矩形 146">
            <a:extLst>
              <a:ext uri="{FF2B5EF4-FFF2-40B4-BE49-F238E27FC236}">
                <a16:creationId xmlns:a16="http://schemas.microsoft.com/office/drawing/2014/main" id="{54DADF25-133C-E642-17D6-000B06A38810}"/>
              </a:ext>
            </a:extLst>
          </p:cNvPr>
          <p:cNvSpPr/>
          <p:nvPr/>
        </p:nvSpPr>
        <p:spPr>
          <a:xfrm>
            <a:off x="8837765" y="1697180"/>
            <a:ext cx="1795046" cy="319205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/>
          </a:p>
        </p:txBody>
      </p:sp>
      <p:sp>
        <p:nvSpPr>
          <p:cNvPr id="148" name="圆角矩形 147">
            <a:extLst>
              <a:ext uri="{FF2B5EF4-FFF2-40B4-BE49-F238E27FC236}">
                <a16:creationId xmlns:a16="http://schemas.microsoft.com/office/drawing/2014/main" id="{82B109BC-051F-C248-26AC-3076F2B5DEAA}"/>
              </a:ext>
            </a:extLst>
          </p:cNvPr>
          <p:cNvSpPr/>
          <p:nvPr/>
        </p:nvSpPr>
        <p:spPr>
          <a:xfrm>
            <a:off x="8908894" y="4031209"/>
            <a:ext cx="1490918" cy="57161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Kernal_Size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3 Padding: 1&gt;</a:t>
            </a:r>
          </a:p>
        </p:txBody>
      </p:sp>
      <p:sp>
        <p:nvSpPr>
          <p:cNvPr id="149" name="圆角矩形 148">
            <a:extLst>
              <a:ext uri="{FF2B5EF4-FFF2-40B4-BE49-F238E27FC236}">
                <a16:creationId xmlns:a16="http://schemas.microsoft.com/office/drawing/2014/main" id="{D1FBA0A1-D544-35AD-3718-DB144418FB02}"/>
              </a:ext>
            </a:extLst>
          </p:cNvPr>
          <p:cNvSpPr/>
          <p:nvPr/>
        </p:nvSpPr>
        <p:spPr>
          <a:xfrm>
            <a:off x="8909100" y="3393511"/>
            <a:ext cx="1490918" cy="38617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Normalize + Linear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0" name="直线箭头连接符 149">
            <a:extLst>
              <a:ext uri="{FF2B5EF4-FFF2-40B4-BE49-F238E27FC236}">
                <a16:creationId xmlns:a16="http://schemas.microsoft.com/office/drawing/2014/main" id="{406B2C3C-3D61-647C-9293-6AB9660853C1}"/>
              </a:ext>
            </a:extLst>
          </p:cNvPr>
          <p:cNvCxnSpPr>
            <a:cxnSpLocks/>
          </p:cNvCxnSpPr>
          <p:nvPr/>
        </p:nvCxnSpPr>
        <p:spPr>
          <a:xfrm flipV="1">
            <a:off x="9654352" y="4602825"/>
            <a:ext cx="1" cy="46132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1" name="椭圆 150">
            <a:extLst>
              <a:ext uri="{FF2B5EF4-FFF2-40B4-BE49-F238E27FC236}">
                <a16:creationId xmlns:a16="http://schemas.microsoft.com/office/drawing/2014/main" id="{B96F8AF9-E938-4D5C-42CD-CEE47330E7E0}"/>
              </a:ext>
            </a:extLst>
          </p:cNvPr>
          <p:cNvSpPr/>
          <p:nvPr/>
        </p:nvSpPr>
        <p:spPr>
          <a:xfrm>
            <a:off x="9563952" y="1771974"/>
            <a:ext cx="180799" cy="18079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CN" sz="1864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kumimoji="1" lang="zh-CN" altLang="en-US" sz="18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文本框 151">
            <a:extLst>
              <a:ext uri="{FF2B5EF4-FFF2-40B4-BE49-F238E27FC236}">
                <a16:creationId xmlns:a16="http://schemas.microsoft.com/office/drawing/2014/main" id="{18AE9BC5-B52A-59D5-9B39-10DC2A2F33EE}"/>
              </a:ext>
            </a:extLst>
          </p:cNvPr>
          <p:cNvSpPr txBox="1"/>
          <p:nvPr/>
        </p:nvSpPr>
        <p:spPr>
          <a:xfrm>
            <a:off x="8885172" y="5064153"/>
            <a:ext cx="1481872" cy="276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 ConvNeXt</a:t>
            </a:r>
            <a:endParaRPr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圆角矩形 152">
            <a:extLst>
              <a:ext uri="{FF2B5EF4-FFF2-40B4-BE49-F238E27FC236}">
                <a16:creationId xmlns:a16="http://schemas.microsoft.com/office/drawing/2014/main" id="{17931540-4827-D830-E3D8-A0886E1DD5BA}"/>
              </a:ext>
            </a:extLst>
          </p:cNvPr>
          <p:cNvSpPr/>
          <p:nvPr/>
        </p:nvSpPr>
        <p:spPr>
          <a:xfrm>
            <a:off x="8908895" y="2755812"/>
            <a:ext cx="1490918" cy="38617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GELU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圆角矩形 153">
            <a:extLst>
              <a:ext uri="{FF2B5EF4-FFF2-40B4-BE49-F238E27FC236}">
                <a16:creationId xmlns:a16="http://schemas.microsoft.com/office/drawing/2014/main" id="{3A0C4C12-0693-7B3B-8497-9BACA2BA6E7D}"/>
              </a:ext>
            </a:extLst>
          </p:cNvPr>
          <p:cNvSpPr/>
          <p:nvPr/>
        </p:nvSpPr>
        <p:spPr>
          <a:xfrm>
            <a:off x="8908893" y="2118113"/>
            <a:ext cx="1490918" cy="38617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Linear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5" name="直线箭头连接符 154">
            <a:extLst>
              <a:ext uri="{FF2B5EF4-FFF2-40B4-BE49-F238E27FC236}">
                <a16:creationId xmlns:a16="http://schemas.microsoft.com/office/drawing/2014/main" id="{6B494E5F-7D56-AB8B-8D60-474DCC6AA596}"/>
              </a:ext>
            </a:extLst>
          </p:cNvPr>
          <p:cNvCxnSpPr>
            <a:cxnSpLocks/>
            <a:stCxn id="154" idx="0"/>
            <a:endCxn id="151" idx="4"/>
          </p:cNvCxnSpPr>
          <p:nvPr/>
        </p:nvCxnSpPr>
        <p:spPr>
          <a:xfrm flipH="1" flipV="1">
            <a:off x="9654351" y="1952770"/>
            <a:ext cx="1" cy="16534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直线箭头连接符 155">
            <a:extLst>
              <a:ext uri="{FF2B5EF4-FFF2-40B4-BE49-F238E27FC236}">
                <a16:creationId xmlns:a16="http://schemas.microsoft.com/office/drawing/2014/main" id="{90FAE462-86B5-8D04-93D4-BB39470ECA5B}"/>
              </a:ext>
            </a:extLst>
          </p:cNvPr>
          <p:cNvCxnSpPr>
            <a:stCxn id="153" idx="0"/>
            <a:endCxn id="154" idx="2"/>
          </p:cNvCxnSpPr>
          <p:nvPr/>
        </p:nvCxnSpPr>
        <p:spPr>
          <a:xfrm flipH="1" flipV="1">
            <a:off x="9654352" y="2504289"/>
            <a:ext cx="2" cy="25152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直线箭头连接符 156">
            <a:extLst>
              <a:ext uri="{FF2B5EF4-FFF2-40B4-BE49-F238E27FC236}">
                <a16:creationId xmlns:a16="http://schemas.microsoft.com/office/drawing/2014/main" id="{159540E0-A239-12FB-9DCC-509E23DDE0EF}"/>
              </a:ext>
            </a:extLst>
          </p:cNvPr>
          <p:cNvCxnSpPr>
            <a:stCxn id="149" idx="0"/>
            <a:endCxn id="153" idx="2"/>
          </p:cNvCxnSpPr>
          <p:nvPr/>
        </p:nvCxnSpPr>
        <p:spPr>
          <a:xfrm flipH="1" flipV="1">
            <a:off x="9654352" y="3141988"/>
            <a:ext cx="205" cy="25152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直线箭头连接符 157">
            <a:extLst>
              <a:ext uri="{FF2B5EF4-FFF2-40B4-BE49-F238E27FC236}">
                <a16:creationId xmlns:a16="http://schemas.microsoft.com/office/drawing/2014/main" id="{D77A29BA-8D67-0AC9-FCA8-9D13575C9EBE}"/>
              </a:ext>
            </a:extLst>
          </p:cNvPr>
          <p:cNvCxnSpPr>
            <a:stCxn id="148" idx="0"/>
            <a:endCxn id="149" idx="2"/>
          </p:cNvCxnSpPr>
          <p:nvPr/>
        </p:nvCxnSpPr>
        <p:spPr>
          <a:xfrm flipV="1">
            <a:off x="9654351" y="3779689"/>
            <a:ext cx="206" cy="25152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直线箭头连接符 158">
            <a:extLst>
              <a:ext uri="{FF2B5EF4-FFF2-40B4-BE49-F238E27FC236}">
                <a16:creationId xmlns:a16="http://schemas.microsoft.com/office/drawing/2014/main" id="{EDC409D9-F986-14C3-D6C6-E2226C2B021D}"/>
              </a:ext>
            </a:extLst>
          </p:cNvPr>
          <p:cNvCxnSpPr>
            <a:stCxn id="151" idx="0"/>
          </p:cNvCxnSpPr>
          <p:nvPr/>
        </p:nvCxnSpPr>
        <p:spPr>
          <a:xfrm flipH="1" flipV="1">
            <a:off x="9654351" y="1384999"/>
            <a:ext cx="1" cy="38697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肘形连接符 159">
            <a:extLst>
              <a:ext uri="{FF2B5EF4-FFF2-40B4-BE49-F238E27FC236}">
                <a16:creationId xmlns:a16="http://schemas.microsoft.com/office/drawing/2014/main" id="{52F2ED55-F9DD-042B-8013-570ACD12932D}"/>
              </a:ext>
            </a:extLst>
          </p:cNvPr>
          <p:cNvCxnSpPr>
            <a:endCxn id="151" idx="6"/>
          </p:cNvCxnSpPr>
          <p:nvPr/>
        </p:nvCxnSpPr>
        <p:spPr>
          <a:xfrm rot="5400000" flipH="1" flipV="1">
            <a:off x="8213994" y="3302729"/>
            <a:ext cx="2971115" cy="90400"/>
          </a:xfrm>
          <a:prstGeom prst="bentConnector4">
            <a:avLst>
              <a:gd name="adj1" fmla="val 2510"/>
              <a:gd name="adj2" fmla="val 907219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文本框 160">
            <a:extLst>
              <a:ext uri="{FF2B5EF4-FFF2-40B4-BE49-F238E27FC236}">
                <a16:creationId xmlns:a16="http://schemas.microsoft.com/office/drawing/2014/main" id="{325010BD-D92B-C8A0-4979-CF9196F5996D}"/>
              </a:ext>
            </a:extLst>
          </p:cNvPr>
          <p:cNvSpPr txBox="1"/>
          <p:nvPr/>
        </p:nvSpPr>
        <p:spPr>
          <a:xfrm>
            <a:off x="10632813" y="3170268"/>
            <a:ext cx="483882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198"/>
              <a:t>x N</a:t>
            </a:r>
            <a:endParaRPr kumimoji="1" lang="zh-CN" altLang="en-US" sz="1198"/>
          </a:p>
        </p:txBody>
      </p:sp>
    </p:spTree>
    <p:extLst>
      <p:ext uri="{BB962C8B-B14F-4D97-AF65-F5344CB8AC3E}">
        <p14:creationId xmlns:p14="http://schemas.microsoft.com/office/powerpoint/2010/main" val="2099501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BE7C4-54FC-01C3-B111-B4711F70E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矩形: 圆角 127">
            <a:extLst>
              <a:ext uri="{FF2B5EF4-FFF2-40B4-BE49-F238E27FC236}">
                <a16:creationId xmlns:a16="http://schemas.microsoft.com/office/drawing/2014/main" id="{C17F1A94-B3F7-7CB5-55A9-68BD52180C76}"/>
              </a:ext>
            </a:extLst>
          </p:cNvPr>
          <p:cNvSpPr/>
          <p:nvPr/>
        </p:nvSpPr>
        <p:spPr>
          <a:xfrm>
            <a:off x="423449" y="1476890"/>
            <a:ext cx="2123457" cy="3424524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5" name="直线箭头连接符 74">
            <a:extLst>
              <a:ext uri="{FF2B5EF4-FFF2-40B4-BE49-F238E27FC236}">
                <a16:creationId xmlns:a16="http://schemas.microsoft.com/office/drawing/2014/main" id="{15DBAFE5-EB06-124B-445F-71AAABCD0E1E}"/>
              </a:ext>
            </a:extLst>
          </p:cNvPr>
          <p:cNvCxnSpPr>
            <a:cxnSpLocks/>
          </p:cNvCxnSpPr>
          <p:nvPr/>
        </p:nvCxnSpPr>
        <p:spPr>
          <a:xfrm flipV="1">
            <a:off x="1439236" y="1240971"/>
            <a:ext cx="0" cy="384523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矩形: 圆角 126">
            <a:extLst>
              <a:ext uri="{FF2B5EF4-FFF2-40B4-BE49-F238E27FC236}">
                <a16:creationId xmlns:a16="http://schemas.microsoft.com/office/drawing/2014/main" id="{67A1A7AA-319E-39EB-B07C-6151F67623C1}"/>
              </a:ext>
            </a:extLst>
          </p:cNvPr>
          <p:cNvSpPr/>
          <p:nvPr/>
        </p:nvSpPr>
        <p:spPr>
          <a:xfrm>
            <a:off x="8662819" y="1476892"/>
            <a:ext cx="2553822" cy="3424522"/>
          </a:xfrm>
          <a:prstGeom prst="roundRect">
            <a:avLst>
              <a:gd name="adj" fmla="val 0"/>
            </a:avLst>
          </a:prstGeom>
          <a:solidFill>
            <a:srgbClr val="E7E8FF"/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5" name="矩形: 圆角 124">
            <a:extLst>
              <a:ext uri="{FF2B5EF4-FFF2-40B4-BE49-F238E27FC236}">
                <a16:creationId xmlns:a16="http://schemas.microsoft.com/office/drawing/2014/main" id="{A4F4EFD8-289F-E5E5-99BF-C7F9ED743957}"/>
              </a:ext>
            </a:extLst>
          </p:cNvPr>
          <p:cNvSpPr/>
          <p:nvPr/>
        </p:nvSpPr>
        <p:spPr>
          <a:xfrm>
            <a:off x="4491762" y="1476892"/>
            <a:ext cx="4177465" cy="3424522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4" name="矩形: 圆角 123">
            <a:extLst>
              <a:ext uri="{FF2B5EF4-FFF2-40B4-BE49-F238E27FC236}">
                <a16:creationId xmlns:a16="http://schemas.microsoft.com/office/drawing/2014/main" id="{183C026D-7898-61FC-CAA4-920F62F0B658}"/>
              </a:ext>
            </a:extLst>
          </p:cNvPr>
          <p:cNvSpPr/>
          <p:nvPr/>
        </p:nvSpPr>
        <p:spPr>
          <a:xfrm>
            <a:off x="2550101" y="1476891"/>
            <a:ext cx="1942302" cy="3424524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4" name="直线箭头连接符 158">
            <a:extLst>
              <a:ext uri="{FF2B5EF4-FFF2-40B4-BE49-F238E27FC236}">
                <a16:creationId xmlns:a16="http://schemas.microsoft.com/office/drawing/2014/main" id="{FE92D1DB-ADE6-ABDE-D24D-B98500A8F319}"/>
              </a:ext>
            </a:extLst>
          </p:cNvPr>
          <p:cNvCxnSpPr>
            <a:cxnSpLocks/>
            <a:endCxn id="44" idx="4"/>
          </p:cNvCxnSpPr>
          <p:nvPr/>
        </p:nvCxnSpPr>
        <p:spPr>
          <a:xfrm flipV="1">
            <a:off x="9730213" y="2001367"/>
            <a:ext cx="0" cy="310529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直线箭头连接符 40">
            <a:extLst>
              <a:ext uri="{FF2B5EF4-FFF2-40B4-BE49-F238E27FC236}">
                <a16:creationId xmlns:a16="http://schemas.microsoft.com/office/drawing/2014/main" id="{019FD9AD-F37E-3FDE-F8F5-5B8B1F968158}"/>
              </a:ext>
            </a:extLst>
          </p:cNvPr>
          <p:cNvCxnSpPr>
            <a:cxnSpLocks/>
            <a:endCxn id="11" idx="4"/>
          </p:cNvCxnSpPr>
          <p:nvPr/>
        </p:nvCxnSpPr>
        <p:spPr>
          <a:xfrm flipH="1" flipV="1">
            <a:off x="3428563" y="1816229"/>
            <a:ext cx="2279" cy="325192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21FE7573-AA56-930F-99AC-C051D009FCD4}"/>
              </a:ext>
            </a:extLst>
          </p:cNvPr>
          <p:cNvSpPr txBox="1"/>
          <p:nvPr/>
        </p:nvSpPr>
        <p:spPr>
          <a:xfrm>
            <a:off x="697386" y="5132628"/>
            <a:ext cx="1483705" cy="276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19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Attention Block</a:t>
            </a:r>
            <a:endParaRPr lang="zh-CN" altLang="en-US" sz="1198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圆角矩形 27">
            <a:extLst>
              <a:ext uri="{FF2B5EF4-FFF2-40B4-BE49-F238E27FC236}">
                <a16:creationId xmlns:a16="http://schemas.microsoft.com/office/drawing/2014/main" id="{C5F8C192-5D36-BD9C-E359-F9E95518DCBA}"/>
              </a:ext>
            </a:extLst>
          </p:cNvPr>
          <p:cNvSpPr/>
          <p:nvPr/>
        </p:nvSpPr>
        <p:spPr>
          <a:xfrm>
            <a:off x="668111" y="2175826"/>
            <a:ext cx="1490730" cy="386178"/>
          </a:xfrm>
          <a:prstGeom prst="roundRect">
            <a:avLst>
              <a:gd name="adj" fmla="val 0"/>
            </a:avLst>
          </a:prstGeom>
          <a:solidFill>
            <a:srgbClr val="FBE5D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Self-Attention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圆角矩形 28">
            <a:extLst>
              <a:ext uri="{FF2B5EF4-FFF2-40B4-BE49-F238E27FC236}">
                <a16:creationId xmlns:a16="http://schemas.microsoft.com/office/drawing/2014/main" id="{F19F9A7B-8F6C-C55C-0F0C-98073BAC8915}"/>
              </a:ext>
            </a:extLst>
          </p:cNvPr>
          <p:cNvSpPr/>
          <p:nvPr/>
        </p:nvSpPr>
        <p:spPr>
          <a:xfrm>
            <a:off x="690307" y="2780648"/>
            <a:ext cx="1490730" cy="386178"/>
          </a:xfrm>
          <a:prstGeom prst="roundRect">
            <a:avLst>
              <a:gd name="adj" fmla="val 0"/>
            </a:avLst>
          </a:prstGeom>
          <a:solidFill>
            <a:srgbClr val="E2F0D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  <a:r>
              <a:rPr kumimoji="1" lang="zh-CN" altLang="en-US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19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ResBlock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圆角矩形 29">
            <a:extLst>
              <a:ext uri="{FF2B5EF4-FFF2-40B4-BE49-F238E27FC236}">
                <a16:creationId xmlns:a16="http://schemas.microsoft.com/office/drawing/2014/main" id="{DE5CCCFA-83CC-5A7A-50A4-11A398B70A0D}"/>
              </a:ext>
            </a:extLst>
          </p:cNvPr>
          <p:cNvSpPr/>
          <p:nvPr/>
        </p:nvSpPr>
        <p:spPr>
          <a:xfrm>
            <a:off x="668111" y="3370925"/>
            <a:ext cx="1490730" cy="386178"/>
          </a:xfrm>
          <a:prstGeom prst="roundRect">
            <a:avLst>
              <a:gd name="adj" fmla="val 0"/>
            </a:avLst>
          </a:prstGeom>
          <a:solidFill>
            <a:srgbClr val="FBE5D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Self-Attention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圆角矩形 33">
            <a:extLst>
              <a:ext uri="{FF2B5EF4-FFF2-40B4-BE49-F238E27FC236}">
                <a16:creationId xmlns:a16="http://schemas.microsoft.com/office/drawing/2014/main" id="{068C95C8-F86F-8F04-44F8-16FA10B12338}"/>
              </a:ext>
            </a:extLst>
          </p:cNvPr>
          <p:cNvSpPr/>
          <p:nvPr/>
        </p:nvSpPr>
        <p:spPr>
          <a:xfrm>
            <a:off x="2693506" y="4211960"/>
            <a:ext cx="1490918" cy="26112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Normalize + Sigmoid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圆角矩形 35">
            <a:extLst>
              <a:ext uri="{FF2B5EF4-FFF2-40B4-BE49-F238E27FC236}">
                <a16:creationId xmlns:a16="http://schemas.microsoft.com/office/drawing/2014/main" id="{081C5669-B259-983F-EC12-67779715586E}"/>
              </a:ext>
            </a:extLst>
          </p:cNvPr>
          <p:cNvSpPr/>
          <p:nvPr/>
        </p:nvSpPr>
        <p:spPr>
          <a:xfrm>
            <a:off x="2679301" y="3505590"/>
            <a:ext cx="1490918" cy="571614"/>
          </a:xfrm>
          <a:prstGeom prst="roundRect">
            <a:avLst/>
          </a:prstGeom>
          <a:solidFill>
            <a:srgbClr val="F6F5C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Kernal_Size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1&gt;</a:t>
            </a:r>
          </a:p>
        </p:txBody>
      </p:sp>
      <p:sp>
        <p:nvSpPr>
          <p:cNvPr id="37" name="圆角矩形 36">
            <a:extLst>
              <a:ext uri="{FF2B5EF4-FFF2-40B4-BE49-F238E27FC236}">
                <a16:creationId xmlns:a16="http://schemas.microsoft.com/office/drawing/2014/main" id="{9E3BC4D2-52A0-5C2F-89B4-8274D31E6B63}"/>
              </a:ext>
            </a:extLst>
          </p:cNvPr>
          <p:cNvSpPr/>
          <p:nvPr/>
        </p:nvSpPr>
        <p:spPr>
          <a:xfrm>
            <a:off x="2685590" y="3118185"/>
            <a:ext cx="1490918" cy="27399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Normalize + Sigmoid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圆角矩形 37">
            <a:extLst>
              <a:ext uri="{FF2B5EF4-FFF2-40B4-BE49-F238E27FC236}">
                <a16:creationId xmlns:a16="http://schemas.microsoft.com/office/drawing/2014/main" id="{055ABF61-85A2-727D-E15F-9F011F63E975}"/>
              </a:ext>
            </a:extLst>
          </p:cNvPr>
          <p:cNvSpPr/>
          <p:nvPr/>
        </p:nvSpPr>
        <p:spPr>
          <a:xfrm>
            <a:off x="2670031" y="2054476"/>
            <a:ext cx="1490918" cy="503734"/>
          </a:xfrm>
          <a:prstGeom prst="roundRect">
            <a:avLst/>
          </a:prstGeom>
          <a:solidFill>
            <a:srgbClr val="F6F5C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1&gt;</a:t>
            </a:r>
          </a:p>
        </p:txBody>
      </p:sp>
      <p:sp>
        <p:nvSpPr>
          <p:cNvPr id="39" name="圆角矩形 38">
            <a:extLst>
              <a:ext uri="{FF2B5EF4-FFF2-40B4-BE49-F238E27FC236}">
                <a16:creationId xmlns:a16="http://schemas.microsoft.com/office/drawing/2014/main" id="{A06E6204-8C8C-38A0-9DCA-9D9B0B589D5A}"/>
              </a:ext>
            </a:extLst>
          </p:cNvPr>
          <p:cNvSpPr/>
          <p:nvPr/>
        </p:nvSpPr>
        <p:spPr>
          <a:xfrm>
            <a:off x="3000892" y="2668936"/>
            <a:ext cx="859908" cy="27667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Dropout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肘形连接符 53">
            <a:extLst>
              <a:ext uri="{FF2B5EF4-FFF2-40B4-BE49-F238E27FC236}">
                <a16:creationId xmlns:a16="http://schemas.microsoft.com/office/drawing/2014/main" id="{57D8334A-F2F3-64AF-09F3-CC8B8F03EBE3}"/>
              </a:ext>
            </a:extLst>
          </p:cNvPr>
          <p:cNvCxnSpPr>
            <a:cxnSpLocks/>
            <a:stCxn id="74" idx="6"/>
            <a:endCxn id="11" idx="6"/>
          </p:cNvCxnSpPr>
          <p:nvPr/>
        </p:nvCxnSpPr>
        <p:spPr>
          <a:xfrm flipV="1">
            <a:off x="3438965" y="1709395"/>
            <a:ext cx="96432" cy="2946432"/>
          </a:xfrm>
          <a:prstGeom prst="bentConnector3">
            <a:avLst>
              <a:gd name="adj1" fmla="val 971683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圆角矩形 58">
            <a:extLst>
              <a:ext uri="{FF2B5EF4-FFF2-40B4-BE49-F238E27FC236}">
                <a16:creationId xmlns:a16="http://schemas.microsoft.com/office/drawing/2014/main" id="{4AD1B606-95CD-A26F-0541-339A741E2027}"/>
              </a:ext>
            </a:extLst>
          </p:cNvPr>
          <p:cNvSpPr/>
          <p:nvPr/>
        </p:nvSpPr>
        <p:spPr>
          <a:xfrm>
            <a:off x="668111" y="3977337"/>
            <a:ext cx="1490730" cy="386178"/>
          </a:xfrm>
          <a:prstGeom prst="roundRect">
            <a:avLst>
              <a:gd name="adj" fmla="val 0"/>
            </a:avLst>
          </a:prstGeom>
          <a:solidFill>
            <a:srgbClr val="E2F0D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  <a:r>
              <a:rPr kumimoji="1" lang="zh-CN" altLang="en-US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119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ResBlock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圆角矩形 86">
            <a:extLst>
              <a:ext uri="{FF2B5EF4-FFF2-40B4-BE49-F238E27FC236}">
                <a16:creationId xmlns:a16="http://schemas.microsoft.com/office/drawing/2014/main" id="{E204AE76-D742-63F3-28D7-A7E9349F6B49}"/>
              </a:ext>
            </a:extLst>
          </p:cNvPr>
          <p:cNvSpPr/>
          <p:nvPr/>
        </p:nvSpPr>
        <p:spPr>
          <a:xfrm>
            <a:off x="4573500" y="3935875"/>
            <a:ext cx="1239563" cy="503734"/>
          </a:xfrm>
          <a:prstGeom prst="roundRect">
            <a:avLst/>
          </a:prstGeom>
          <a:solidFill>
            <a:srgbClr val="F6F5C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88" name="圆角矩形 87">
            <a:extLst>
              <a:ext uri="{FF2B5EF4-FFF2-40B4-BE49-F238E27FC236}">
                <a16:creationId xmlns:a16="http://schemas.microsoft.com/office/drawing/2014/main" id="{04F9731E-638C-5626-7BC3-DAE11560D726}"/>
              </a:ext>
            </a:extLst>
          </p:cNvPr>
          <p:cNvSpPr/>
          <p:nvPr/>
        </p:nvSpPr>
        <p:spPr>
          <a:xfrm>
            <a:off x="5934163" y="3935875"/>
            <a:ext cx="1239563" cy="503734"/>
          </a:xfrm>
          <a:prstGeom prst="roundRect">
            <a:avLst/>
          </a:prstGeom>
          <a:solidFill>
            <a:srgbClr val="F6F5C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89" name="圆角矩形 88">
            <a:extLst>
              <a:ext uri="{FF2B5EF4-FFF2-40B4-BE49-F238E27FC236}">
                <a16:creationId xmlns:a16="http://schemas.microsoft.com/office/drawing/2014/main" id="{46AC9CB0-6E57-3E86-3AF1-2CDA7DF2313C}"/>
              </a:ext>
            </a:extLst>
          </p:cNvPr>
          <p:cNvSpPr/>
          <p:nvPr/>
        </p:nvSpPr>
        <p:spPr>
          <a:xfrm>
            <a:off x="7290863" y="3935875"/>
            <a:ext cx="1239563" cy="503734"/>
          </a:xfrm>
          <a:prstGeom prst="roundRect">
            <a:avLst/>
          </a:prstGeom>
          <a:solidFill>
            <a:srgbClr val="F6F5C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cxnSp>
        <p:nvCxnSpPr>
          <p:cNvPr id="94" name="直线箭头连接符 93">
            <a:extLst>
              <a:ext uri="{FF2B5EF4-FFF2-40B4-BE49-F238E27FC236}">
                <a16:creationId xmlns:a16="http://schemas.microsoft.com/office/drawing/2014/main" id="{C5B19D10-7F8F-2C8F-D516-4D8FDF2A99C5}"/>
              </a:ext>
            </a:extLst>
          </p:cNvPr>
          <p:cNvCxnSpPr>
            <a:cxnSpLocks/>
          </p:cNvCxnSpPr>
          <p:nvPr/>
        </p:nvCxnSpPr>
        <p:spPr>
          <a:xfrm flipV="1">
            <a:off x="5193278" y="3704370"/>
            <a:ext cx="0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文本框 95">
            <a:extLst>
              <a:ext uri="{FF2B5EF4-FFF2-40B4-BE49-F238E27FC236}">
                <a16:creationId xmlns:a16="http://schemas.microsoft.com/office/drawing/2014/main" id="{2DEC2A75-9F7F-D671-7DCC-7712384B4377}"/>
              </a:ext>
            </a:extLst>
          </p:cNvPr>
          <p:cNvSpPr txBox="1"/>
          <p:nvPr/>
        </p:nvSpPr>
        <p:spPr>
          <a:xfrm>
            <a:off x="5023711" y="3468133"/>
            <a:ext cx="308638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198" b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kumimoji="1" lang="zh-CN" altLang="en-US" sz="1198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0" name="直线箭头连接符 99">
            <a:extLst>
              <a:ext uri="{FF2B5EF4-FFF2-40B4-BE49-F238E27FC236}">
                <a16:creationId xmlns:a16="http://schemas.microsoft.com/office/drawing/2014/main" id="{656A2E98-18BB-762F-779A-D527A4DB8796}"/>
              </a:ext>
            </a:extLst>
          </p:cNvPr>
          <p:cNvCxnSpPr>
            <a:cxnSpLocks/>
          </p:cNvCxnSpPr>
          <p:nvPr/>
        </p:nvCxnSpPr>
        <p:spPr>
          <a:xfrm flipH="1" flipV="1">
            <a:off x="6553943" y="3704370"/>
            <a:ext cx="1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线箭头连接符 100">
            <a:extLst>
              <a:ext uri="{FF2B5EF4-FFF2-40B4-BE49-F238E27FC236}">
                <a16:creationId xmlns:a16="http://schemas.microsoft.com/office/drawing/2014/main" id="{76FF435E-5E69-6F9D-D8B6-B55933E672E6}"/>
              </a:ext>
            </a:extLst>
          </p:cNvPr>
          <p:cNvCxnSpPr>
            <a:cxnSpLocks/>
          </p:cNvCxnSpPr>
          <p:nvPr/>
        </p:nvCxnSpPr>
        <p:spPr>
          <a:xfrm flipH="1" flipV="1">
            <a:off x="7925899" y="3704370"/>
            <a:ext cx="1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文本框 101">
            <a:extLst>
              <a:ext uri="{FF2B5EF4-FFF2-40B4-BE49-F238E27FC236}">
                <a16:creationId xmlns:a16="http://schemas.microsoft.com/office/drawing/2014/main" id="{019A7220-C419-9D6F-D1D1-7024033A3346}"/>
              </a:ext>
            </a:extLst>
          </p:cNvPr>
          <p:cNvSpPr txBox="1"/>
          <p:nvPr/>
        </p:nvSpPr>
        <p:spPr>
          <a:xfrm>
            <a:off x="6432653" y="3457835"/>
            <a:ext cx="237174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198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kumimoji="1" lang="zh-CN" altLang="en-US" sz="1198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文本框 102">
            <a:extLst>
              <a:ext uri="{FF2B5EF4-FFF2-40B4-BE49-F238E27FC236}">
                <a16:creationId xmlns:a16="http://schemas.microsoft.com/office/drawing/2014/main" id="{2108CB7D-E0EE-720B-76A2-AD8996F63FDA}"/>
              </a:ext>
            </a:extLst>
          </p:cNvPr>
          <p:cNvSpPr txBox="1"/>
          <p:nvPr/>
        </p:nvSpPr>
        <p:spPr>
          <a:xfrm>
            <a:off x="7770131" y="3474661"/>
            <a:ext cx="308638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198" b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kumimoji="1" lang="zh-CN" altLang="en-US" sz="1198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圆角矩形 113">
                <a:extLst>
                  <a:ext uri="{FF2B5EF4-FFF2-40B4-BE49-F238E27FC236}">
                    <a16:creationId xmlns:a16="http://schemas.microsoft.com/office/drawing/2014/main" id="{0EEB3DD2-5B4D-BB47-79D7-294E0FB85EBE}"/>
                  </a:ext>
                </a:extLst>
              </p:cNvPr>
              <p:cNvSpPr/>
              <p:nvPr/>
            </p:nvSpPr>
            <p:spPr>
              <a:xfrm>
                <a:off x="4944292" y="2699000"/>
                <a:ext cx="3215346" cy="570605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1" lang="en-US" altLang="zh-CN" sz="1198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Soft</m:t>
                      </m:r>
                      <m:r>
                        <a:rPr kumimoji="1" lang="en-US" altLang="zh-CN" sz="1198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𝑚𝑎𝑥</m:t>
                      </m:r>
                      <m:d>
                        <m:dPr>
                          <m:ctrlPr>
                            <a:rPr kumimoji="1" lang="en-US" altLang="zh-CN" sz="1198" i="1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1" lang="en-US" altLang="zh-CN" sz="1198" i="1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CN" sz="1198" i="1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  <m:r>
                                <a:rPr kumimoji="1" lang="en-US" altLang="zh-CN" sz="1198" i="1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∗ </m:t>
                              </m:r>
                              <m:sSup>
                                <m:sSupPr>
                                  <m:ctrlPr>
                                    <a:rPr kumimoji="1" lang="en-US" altLang="zh-CN" sz="1198" i="1" dirty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CN" sz="1198" i="1" dirty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𝐾</m:t>
                                  </m:r>
                                </m:e>
                                <m:sup>
                                  <m:r>
                                    <a:rPr kumimoji="1" lang="en-US" altLang="zh-CN" sz="1198" i="1" dirty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kumimoji="1" lang="en-US" altLang="zh-CN" sz="1198" i="1" dirty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b>
                                    <m:sSubPr>
                                      <m:ctrlPr>
                                        <a:rPr kumimoji="1" lang="en-US" altLang="zh-CN" sz="1198" i="1" dirty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CN" sz="1198" i="1" dirty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kumimoji="1" lang="en-US" altLang="zh-CN" sz="1198" i="1" dirty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rad>
                            </m:den>
                          </m:f>
                        </m:e>
                      </m:d>
                      <m:r>
                        <a:rPr kumimoji="1" lang="en-US" altLang="zh-CN" sz="1198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kumimoji="1" lang="en-US" altLang="zh-CN" sz="1198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</m:oMath>
                  </m:oMathPara>
                </a14:m>
                <a:endParaRPr kumimoji="1" lang="zh-CN" altLang="en-US" sz="1198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4" name="圆角矩形 113">
                <a:extLst>
                  <a:ext uri="{FF2B5EF4-FFF2-40B4-BE49-F238E27FC236}">
                    <a16:creationId xmlns:a16="http://schemas.microsoft.com/office/drawing/2014/main" id="{0EEB3DD2-5B4D-BB47-79D7-294E0FB85E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292" y="2699000"/>
                <a:ext cx="3215346" cy="570605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5" name="直线箭头连接符 114">
            <a:extLst>
              <a:ext uri="{FF2B5EF4-FFF2-40B4-BE49-F238E27FC236}">
                <a16:creationId xmlns:a16="http://schemas.microsoft.com/office/drawing/2014/main" id="{9BA5E3E3-6801-09CA-F08E-2D6CE3A2640B}"/>
              </a:ext>
            </a:extLst>
          </p:cNvPr>
          <p:cNvCxnSpPr>
            <a:cxnSpLocks/>
          </p:cNvCxnSpPr>
          <p:nvPr/>
        </p:nvCxnSpPr>
        <p:spPr>
          <a:xfrm flipV="1">
            <a:off x="5193282" y="3266336"/>
            <a:ext cx="0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直线箭头连接符 115">
            <a:extLst>
              <a:ext uri="{FF2B5EF4-FFF2-40B4-BE49-F238E27FC236}">
                <a16:creationId xmlns:a16="http://schemas.microsoft.com/office/drawing/2014/main" id="{A8EC34A0-7F11-8174-9804-D27E4141CB29}"/>
              </a:ext>
            </a:extLst>
          </p:cNvPr>
          <p:cNvCxnSpPr>
            <a:cxnSpLocks/>
          </p:cNvCxnSpPr>
          <p:nvPr/>
        </p:nvCxnSpPr>
        <p:spPr>
          <a:xfrm flipV="1">
            <a:off x="6551965" y="3266336"/>
            <a:ext cx="0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直线箭头连接符 116">
            <a:extLst>
              <a:ext uri="{FF2B5EF4-FFF2-40B4-BE49-F238E27FC236}">
                <a16:creationId xmlns:a16="http://schemas.microsoft.com/office/drawing/2014/main" id="{A53EBD21-DB0E-B53B-9302-8CFFC346D7E7}"/>
              </a:ext>
            </a:extLst>
          </p:cNvPr>
          <p:cNvCxnSpPr>
            <a:cxnSpLocks/>
          </p:cNvCxnSpPr>
          <p:nvPr/>
        </p:nvCxnSpPr>
        <p:spPr>
          <a:xfrm flipV="1">
            <a:off x="7925901" y="3266336"/>
            <a:ext cx="0" cy="23966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线箭头连接符 121">
            <a:extLst>
              <a:ext uri="{FF2B5EF4-FFF2-40B4-BE49-F238E27FC236}">
                <a16:creationId xmlns:a16="http://schemas.microsoft.com/office/drawing/2014/main" id="{A36193D3-6B0A-6812-CD3E-B7B5D0396E32}"/>
              </a:ext>
            </a:extLst>
          </p:cNvPr>
          <p:cNvCxnSpPr>
            <a:cxnSpLocks/>
            <a:endCxn id="88" idx="2"/>
          </p:cNvCxnSpPr>
          <p:nvPr/>
        </p:nvCxnSpPr>
        <p:spPr>
          <a:xfrm flipV="1">
            <a:off x="6553943" y="4439609"/>
            <a:ext cx="0" cy="600170"/>
          </a:xfrm>
          <a:prstGeom prst="straightConnector1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肘形连接符 125">
            <a:extLst>
              <a:ext uri="{FF2B5EF4-FFF2-40B4-BE49-F238E27FC236}">
                <a16:creationId xmlns:a16="http://schemas.microsoft.com/office/drawing/2014/main" id="{5E10C5EC-7A89-252B-BAB5-A7ABD92932DD}"/>
              </a:ext>
            </a:extLst>
          </p:cNvPr>
          <p:cNvCxnSpPr>
            <a:cxnSpLocks/>
            <a:endCxn id="87" idx="2"/>
          </p:cNvCxnSpPr>
          <p:nvPr/>
        </p:nvCxnSpPr>
        <p:spPr>
          <a:xfrm rot="5400000" flipH="1">
            <a:off x="5641569" y="3991319"/>
            <a:ext cx="461806" cy="1358383"/>
          </a:xfrm>
          <a:prstGeom prst="bentConnector3">
            <a:avLst>
              <a:gd name="adj1" fmla="val 52144"/>
            </a:avLst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肘形连接符 128">
            <a:extLst>
              <a:ext uri="{FF2B5EF4-FFF2-40B4-BE49-F238E27FC236}">
                <a16:creationId xmlns:a16="http://schemas.microsoft.com/office/drawing/2014/main" id="{90D0C3B7-6621-FF81-3507-30C2D4FB6547}"/>
              </a:ext>
            </a:extLst>
          </p:cNvPr>
          <p:cNvCxnSpPr>
            <a:cxnSpLocks/>
            <a:endCxn id="89" idx="2"/>
          </p:cNvCxnSpPr>
          <p:nvPr/>
        </p:nvCxnSpPr>
        <p:spPr>
          <a:xfrm rot="5400000" flipH="1" flipV="1">
            <a:off x="7000251" y="3991022"/>
            <a:ext cx="461806" cy="1358981"/>
          </a:xfrm>
          <a:prstGeom prst="bentConnector3">
            <a:avLst>
              <a:gd name="adj1" fmla="val 52144"/>
            </a:avLst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直线箭头连接符 133">
            <a:extLst>
              <a:ext uri="{FF2B5EF4-FFF2-40B4-BE49-F238E27FC236}">
                <a16:creationId xmlns:a16="http://schemas.microsoft.com/office/drawing/2014/main" id="{181C39DF-F587-3F82-EA99-67CCBAEF7A08}"/>
              </a:ext>
            </a:extLst>
          </p:cNvPr>
          <p:cNvCxnSpPr>
            <a:cxnSpLocks/>
            <a:stCxn id="114" idx="0"/>
          </p:cNvCxnSpPr>
          <p:nvPr/>
        </p:nvCxnSpPr>
        <p:spPr>
          <a:xfrm flipH="1" flipV="1">
            <a:off x="6551663" y="1240971"/>
            <a:ext cx="302" cy="145802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文本框 142">
            <a:extLst>
              <a:ext uri="{FF2B5EF4-FFF2-40B4-BE49-F238E27FC236}">
                <a16:creationId xmlns:a16="http://schemas.microsoft.com/office/drawing/2014/main" id="{EF55A39F-0666-8733-7AE7-ED6405305E1F}"/>
              </a:ext>
            </a:extLst>
          </p:cNvPr>
          <p:cNvSpPr txBox="1"/>
          <p:nvPr/>
        </p:nvSpPr>
        <p:spPr>
          <a:xfrm>
            <a:off x="2589268" y="5134222"/>
            <a:ext cx="1795826" cy="276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19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Conv1d ResBlock</a:t>
            </a:r>
            <a:endParaRPr lang="zh-CN" altLang="en-US" sz="1198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文本框 143">
            <a:extLst>
              <a:ext uri="{FF2B5EF4-FFF2-40B4-BE49-F238E27FC236}">
                <a16:creationId xmlns:a16="http://schemas.microsoft.com/office/drawing/2014/main" id="{14501EC3-F1CF-F8C5-D6A6-12A29C8AE907}"/>
              </a:ext>
            </a:extLst>
          </p:cNvPr>
          <p:cNvSpPr txBox="1"/>
          <p:nvPr/>
        </p:nvSpPr>
        <p:spPr>
          <a:xfrm>
            <a:off x="5605252" y="5100580"/>
            <a:ext cx="1892828" cy="276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19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Self-Attention</a:t>
            </a:r>
            <a:endParaRPr lang="zh-CN" altLang="en-US" sz="1198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圆角矩形 146">
            <a:extLst>
              <a:ext uri="{FF2B5EF4-FFF2-40B4-BE49-F238E27FC236}">
                <a16:creationId xmlns:a16="http://schemas.microsoft.com/office/drawing/2014/main" id="{7810F91C-8F05-D5B0-A0E1-1F3A2992CF42}"/>
              </a:ext>
            </a:extLst>
          </p:cNvPr>
          <p:cNvSpPr/>
          <p:nvPr/>
        </p:nvSpPr>
        <p:spPr>
          <a:xfrm>
            <a:off x="8837764" y="1709394"/>
            <a:ext cx="1963585" cy="2928433"/>
          </a:xfrm>
          <a:prstGeom prst="roundRect">
            <a:avLst>
              <a:gd name="adj" fmla="val 7936"/>
            </a:avLst>
          </a:prstGeom>
          <a:noFill/>
          <a:ln w="254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/>
          </a:p>
        </p:txBody>
      </p:sp>
      <p:sp>
        <p:nvSpPr>
          <p:cNvPr id="148" name="圆角矩形 147">
            <a:extLst>
              <a:ext uri="{FF2B5EF4-FFF2-40B4-BE49-F238E27FC236}">
                <a16:creationId xmlns:a16="http://schemas.microsoft.com/office/drawing/2014/main" id="{4AD5154E-7D2D-4902-FB0D-4FA10A81E632}"/>
              </a:ext>
            </a:extLst>
          </p:cNvPr>
          <p:cNvSpPr/>
          <p:nvPr/>
        </p:nvSpPr>
        <p:spPr>
          <a:xfrm>
            <a:off x="8989829" y="3722576"/>
            <a:ext cx="1490918" cy="571614"/>
          </a:xfrm>
          <a:prstGeom prst="roundRect">
            <a:avLst/>
          </a:prstGeom>
          <a:solidFill>
            <a:srgbClr val="F6F5C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Kernal_Size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3 Padding: 1&gt;</a:t>
            </a:r>
          </a:p>
        </p:txBody>
      </p:sp>
      <p:sp>
        <p:nvSpPr>
          <p:cNvPr id="149" name="圆角矩形 148">
            <a:extLst>
              <a:ext uri="{FF2B5EF4-FFF2-40B4-BE49-F238E27FC236}">
                <a16:creationId xmlns:a16="http://schemas.microsoft.com/office/drawing/2014/main" id="{444C26FF-2E00-5F3C-67CB-E95B3123A1DB}"/>
              </a:ext>
            </a:extLst>
          </p:cNvPr>
          <p:cNvSpPr/>
          <p:nvPr/>
        </p:nvSpPr>
        <p:spPr>
          <a:xfrm>
            <a:off x="8989829" y="3345056"/>
            <a:ext cx="1490918" cy="25921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>
                <a:latin typeface="Times New Roman" panose="02020603050405020304" pitchFamily="18" charset="0"/>
                <a:cs typeface="Times New Roman" panose="02020603050405020304" pitchFamily="18" charset="0"/>
              </a:rPr>
              <a:t>Normalize 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文本框 151">
            <a:extLst>
              <a:ext uri="{FF2B5EF4-FFF2-40B4-BE49-F238E27FC236}">
                <a16:creationId xmlns:a16="http://schemas.microsoft.com/office/drawing/2014/main" id="{82F5CAD2-AF30-D1EE-4F2D-D1C2AAEB554A}"/>
              </a:ext>
            </a:extLst>
          </p:cNvPr>
          <p:cNvSpPr txBox="1"/>
          <p:nvPr/>
        </p:nvSpPr>
        <p:spPr>
          <a:xfrm>
            <a:off x="8887518" y="5079338"/>
            <a:ext cx="1481872" cy="276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19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 ConvNeXt</a:t>
            </a:r>
            <a:endParaRPr lang="zh-CN" altLang="en-US" sz="1198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圆角矩形 152">
            <a:extLst>
              <a:ext uri="{FF2B5EF4-FFF2-40B4-BE49-F238E27FC236}">
                <a16:creationId xmlns:a16="http://schemas.microsoft.com/office/drawing/2014/main" id="{373F6BE1-B874-43E0-E5B4-8FAD55F4F7EA}"/>
              </a:ext>
            </a:extLst>
          </p:cNvPr>
          <p:cNvSpPr/>
          <p:nvPr/>
        </p:nvSpPr>
        <p:spPr>
          <a:xfrm>
            <a:off x="9173767" y="2565312"/>
            <a:ext cx="1112892" cy="22922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GELU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圆角矩形 153">
            <a:extLst>
              <a:ext uri="{FF2B5EF4-FFF2-40B4-BE49-F238E27FC236}">
                <a16:creationId xmlns:a16="http://schemas.microsoft.com/office/drawing/2014/main" id="{BFD2AC05-2B71-A4D1-E0A6-2D8030BD3FFD}"/>
              </a:ext>
            </a:extLst>
          </p:cNvPr>
          <p:cNvSpPr/>
          <p:nvPr/>
        </p:nvSpPr>
        <p:spPr>
          <a:xfrm>
            <a:off x="8989829" y="2216029"/>
            <a:ext cx="1490918" cy="2882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Linear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9" name="直线箭头连接符 158">
            <a:extLst>
              <a:ext uri="{FF2B5EF4-FFF2-40B4-BE49-F238E27FC236}">
                <a16:creationId xmlns:a16="http://schemas.microsoft.com/office/drawing/2014/main" id="{8FA3A73F-C15C-903E-389A-16977D970BEB}"/>
              </a:ext>
            </a:extLst>
          </p:cNvPr>
          <p:cNvCxnSpPr>
            <a:cxnSpLocks/>
            <a:stCxn id="44" idx="0"/>
          </p:cNvCxnSpPr>
          <p:nvPr/>
        </p:nvCxnSpPr>
        <p:spPr>
          <a:xfrm flipV="1">
            <a:off x="9730213" y="1240971"/>
            <a:ext cx="0" cy="54672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肘形连接符 159">
            <a:extLst>
              <a:ext uri="{FF2B5EF4-FFF2-40B4-BE49-F238E27FC236}">
                <a16:creationId xmlns:a16="http://schemas.microsoft.com/office/drawing/2014/main" id="{B8A94332-9271-ED57-8B18-59B1409CBCDA}"/>
              </a:ext>
            </a:extLst>
          </p:cNvPr>
          <p:cNvCxnSpPr>
            <a:cxnSpLocks/>
            <a:stCxn id="83" idx="6"/>
            <a:endCxn id="44" idx="6"/>
          </p:cNvCxnSpPr>
          <p:nvPr/>
        </p:nvCxnSpPr>
        <p:spPr>
          <a:xfrm flipV="1">
            <a:off x="9730213" y="1894533"/>
            <a:ext cx="106834" cy="2550081"/>
          </a:xfrm>
          <a:prstGeom prst="bentConnector3">
            <a:avLst>
              <a:gd name="adj1" fmla="val 842975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文本框 160">
            <a:extLst>
              <a:ext uri="{FF2B5EF4-FFF2-40B4-BE49-F238E27FC236}">
                <a16:creationId xmlns:a16="http://schemas.microsoft.com/office/drawing/2014/main" id="{17110598-7336-93A8-63FC-79E63D85A237}"/>
              </a:ext>
            </a:extLst>
          </p:cNvPr>
          <p:cNvSpPr txBox="1"/>
          <p:nvPr/>
        </p:nvSpPr>
        <p:spPr>
          <a:xfrm>
            <a:off x="10819348" y="2974589"/>
            <a:ext cx="483882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198" b="1"/>
              <a:t>x N</a:t>
            </a:r>
            <a:endParaRPr kumimoji="1" lang="zh-CN" altLang="en-US" sz="1198" b="1"/>
          </a:p>
        </p:txBody>
      </p:sp>
      <p:sp>
        <p:nvSpPr>
          <p:cNvPr id="7" name="圆角矩形 146">
            <a:extLst>
              <a:ext uri="{FF2B5EF4-FFF2-40B4-BE49-F238E27FC236}">
                <a16:creationId xmlns:a16="http://schemas.microsoft.com/office/drawing/2014/main" id="{7476B46F-7E8A-25E9-759A-7F57C11D5602}"/>
              </a:ext>
            </a:extLst>
          </p:cNvPr>
          <p:cNvSpPr/>
          <p:nvPr/>
        </p:nvSpPr>
        <p:spPr>
          <a:xfrm>
            <a:off x="612649" y="2675069"/>
            <a:ext cx="1631372" cy="591245"/>
          </a:xfrm>
          <a:prstGeom prst="roundRect">
            <a:avLst/>
          </a:prstGeom>
          <a:noFill/>
          <a:ln w="254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C07B007-2C5F-7FC8-A39A-2E2CD00A24C9}"/>
              </a:ext>
            </a:extLst>
          </p:cNvPr>
          <p:cNvSpPr txBox="1"/>
          <p:nvPr/>
        </p:nvSpPr>
        <p:spPr>
          <a:xfrm>
            <a:off x="2210417" y="2835138"/>
            <a:ext cx="483882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198" b="1"/>
              <a:t>x 2</a:t>
            </a:r>
            <a:endParaRPr kumimoji="1" lang="zh-CN" altLang="en-US" sz="1198" b="1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1A22D8D-48EE-8AC0-27ED-9C434E3A0EB7}"/>
              </a:ext>
            </a:extLst>
          </p:cNvPr>
          <p:cNvSpPr txBox="1"/>
          <p:nvPr/>
        </p:nvSpPr>
        <p:spPr>
          <a:xfrm>
            <a:off x="2185888" y="4021388"/>
            <a:ext cx="483882" cy="276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198" b="1"/>
              <a:t>x 2</a:t>
            </a:r>
            <a:endParaRPr kumimoji="1" lang="zh-CN" altLang="en-US" sz="1198" b="1"/>
          </a:p>
        </p:txBody>
      </p:sp>
      <p:sp>
        <p:nvSpPr>
          <p:cNvPr id="10" name="圆角矩形 146">
            <a:extLst>
              <a:ext uri="{FF2B5EF4-FFF2-40B4-BE49-F238E27FC236}">
                <a16:creationId xmlns:a16="http://schemas.microsoft.com/office/drawing/2014/main" id="{5DC9D5B8-A8F3-8FB6-AAB7-A3EDE02813D1}"/>
              </a:ext>
            </a:extLst>
          </p:cNvPr>
          <p:cNvSpPr/>
          <p:nvPr/>
        </p:nvSpPr>
        <p:spPr>
          <a:xfrm>
            <a:off x="589609" y="3867417"/>
            <a:ext cx="1631372" cy="591245"/>
          </a:xfrm>
          <a:prstGeom prst="roundRect">
            <a:avLst/>
          </a:prstGeom>
          <a:noFill/>
          <a:ln w="254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sz="1198"/>
          </a:p>
        </p:txBody>
      </p:sp>
      <p:sp>
        <p:nvSpPr>
          <p:cNvPr id="11" name="流程图: 或者 10">
            <a:extLst>
              <a:ext uri="{FF2B5EF4-FFF2-40B4-BE49-F238E27FC236}">
                <a16:creationId xmlns:a16="http://schemas.microsoft.com/office/drawing/2014/main" id="{445D1F08-E479-4697-26CE-BD1CE925E1AD}"/>
              </a:ext>
            </a:extLst>
          </p:cNvPr>
          <p:cNvSpPr/>
          <p:nvPr/>
        </p:nvSpPr>
        <p:spPr>
          <a:xfrm>
            <a:off x="3321729" y="1602561"/>
            <a:ext cx="213668" cy="213668"/>
          </a:xfrm>
          <a:prstGeom prst="flowChartOr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4" name="直线箭头连接符 40">
            <a:extLst>
              <a:ext uri="{FF2B5EF4-FFF2-40B4-BE49-F238E27FC236}">
                <a16:creationId xmlns:a16="http://schemas.microsoft.com/office/drawing/2014/main" id="{2F1C7D69-3E74-C6D6-413B-DC359C41C426}"/>
              </a:ext>
            </a:extLst>
          </p:cNvPr>
          <p:cNvCxnSpPr>
            <a:cxnSpLocks/>
            <a:stCxn id="11" idx="0"/>
          </p:cNvCxnSpPr>
          <p:nvPr/>
        </p:nvCxnSpPr>
        <p:spPr>
          <a:xfrm flipV="1">
            <a:off x="3428563" y="1240971"/>
            <a:ext cx="0" cy="36159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圆角矩形 117">
            <a:extLst>
              <a:ext uri="{FF2B5EF4-FFF2-40B4-BE49-F238E27FC236}">
                <a16:creationId xmlns:a16="http://schemas.microsoft.com/office/drawing/2014/main" id="{2E09629D-51C5-C71C-271D-1A88612FDC59}"/>
              </a:ext>
            </a:extLst>
          </p:cNvPr>
          <p:cNvSpPr/>
          <p:nvPr/>
        </p:nvSpPr>
        <p:spPr>
          <a:xfrm>
            <a:off x="5931886" y="1827647"/>
            <a:ext cx="1239563" cy="503734"/>
          </a:xfrm>
          <a:prstGeom prst="roundRect">
            <a:avLst/>
          </a:prstGeom>
          <a:solidFill>
            <a:srgbClr val="F6F5CA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Conv1d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Kernal</a:t>
            </a:r>
            <a:r>
              <a:rPr lang="zh-CN" altLang="en-US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sz="93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algn="ctr"/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&lt;Stride: 1 Padding: </a:t>
            </a:r>
            <a:r>
              <a:rPr lang="en-US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" altLang="zh-CN" sz="9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44" name="流程图: 或者 43">
            <a:extLst>
              <a:ext uri="{FF2B5EF4-FFF2-40B4-BE49-F238E27FC236}">
                <a16:creationId xmlns:a16="http://schemas.microsoft.com/office/drawing/2014/main" id="{20FCBF9E-2F03-5E7E-E2D1-4EDD3ADADFB2}"/>
              </a:ext>
            </a:extLst>
          </p:cNvPr>
          <p:cNvSpPr/>
          <p:nvPr/>
        </p:nvSpPr>
        <p:spPr>
          <a:xfrm>
            <a:off x="9623379" y="1787699"/>
            <a:ext cx="213668" cy="213668"/>
          </a:xfrm>
          <a:prstGeom prst="flowChartOr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圆角矩形 153">
            <a:extLst>
              <a:ext uri="{FF2B5EF4-FFF2-40B4-BE49-F238E27FC236}">
                <a16:creationId xmlns:a16="http://schemas.microsoft.com/office/drawing/2014/main" id="{F74A198E-FDDE-98AF-8D8D-D44CF13B15F7}"/>
              </a:ext>
            </a:extLst>
          </p:cNvPr>
          <p:cNvSpPr/>
          <p:nvPr/>
        </p:nvSpPr>
        <p:spPr>
          <a:xfrm>
            <a:off x="8989829" y="2908949"/>
            <a:ext cx="1490918" cy="2882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zh-CN" sz="1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Linear</a:t>
            </a:r>
            <a:endParaRPr kumimoji="1" lang="zh-CN" altLang="en-US" sz="1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椭圆 73">
            <a:extLst>
              <a:ext uri="{FF2B5EF4-FFF2-40B4-BE49-F238E27FC236}">
                <a16:creationId xmlns:a16="http://schemas.microsoft.com/office/drawing/2014/main" id="{6C76C181-6EA8-2FC0-A04F-28FC751518F8}"/>
              </a:ext>
            </a:extLst>
          </p:cNvPr>
          <p:cNvSpPr/>
          <p:nvPr/>
        </p:nvSpPr>
        <p:spPr>
          <a:xfrm>
            <a:off x="3402965" y="4637827"/>
            <a:ext cx="36000" cy="36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椭圆 82">
            <a:extLst>
              <a:ext uri="{FF2B5EF4-FFF2-40B4-BE49-F238E27FC236}">
                <a16:creationId xmlns:a16="http://schemas.microsoft.com/office/drawing/2014/main" id="{EE938403-DD8E-4E5D-0A23-2A4825285FDC}"/>
              </a:ext>
            </a:extLst>
          </p:cNvPr>
          <p:cNvSpPr/>
          <p:nvPr/>
        </p:nvSpPr>
        <p:spPr>
          <a:xfrm>
            <a:off x="9694213" y="4426614"/>
            <a:ext cx="36000" cy="36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207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859</Words>
  <Application>Microsoft Office PowerPoint</Application>
  <PresentationFormat>宽屏</PresentationFormat>
  <Paragraphs>159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Menlo</vt:lpstr>
      <vt:lpstr>等线</vt:lpstr>
      <vt:lpstr>等线 Light</vt:lpstr>
      <vt:lpstr>隶书</vt:lpstr>
      <vt:lpstr>Arial</vt:lpstr>
      <vt:lpstr>Cambria Math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瀚霆 王</dc:creator>
  <cp:lastModifiedBy>瀚霆 王</cp:lastModifiedBy>
  <cp:revision>3</cp:revision>
  <dcterms:created xsi:type="dcterms:W3CDTF">2025-02-06T15:41:34Z</dcterms:created>
  <dcterms:modified xsi:type="dcterms:W3CDTF">2025-02-08T13:20:34Z</dcterms:modified>
</cp:coreProperties>
</file>