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0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9E7"/>
    <a:srgbClr val="FBE5E8"/>
    <a:srgbClr val="E9F4F7"/>
    <a:srgbClr val="E7E6FA"/>
    <a:srgbClr val="E2FEF1"/>
    <a:srgbClr val="EDFFE1"/>
    <a:srgbClr val="B9FFF0"/>
    <a:srgbClr val="EDE4DF"/>
    <a:srgbClr val="FF9500"/>
    <a:srgbClr val="ECF8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56" autoAdjust="0"/>
    <p:restoredTop sz="95137" autoAdjust="0"/>
  </p:normalViewPr>
  <p:slideViewPr>
    <p:cSldViewPr snapToGrid="0">
      <p:cViewPr varScale="1">
        <p:scale>
          <a:sx n="65" d="100"/>
          <a:sy n="65" d="100"/>
        </p:scale>
        <p:origin x="48" y="315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888F6-5D4C-44F1-8491-871B3DE8A1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F48E-B055-4F12-98D0-EB5396D596B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F48E-B055-4F12-98D0-EB5396D596B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0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29" Type="http://schemas.openxmlformats.org/officeDocument/2006/relationships/slideLayout" Target="../slideLayouts/slideLayout2.xml"/><Relationship Id="rId28" Type="http://schemas.openxmlformats.org/officeDocument/2006/relationships/image" Target="../media/image28.png"/><Relationship Id="rId27" Type="http://schemas.openxmlformats.org/officeDocument/2006/relationships/image" Target="../media/image27.png"/><Relationship Id="rId26" Type="http://schemas.openxmlformats.org/officeDocument/2006/relationships/image" Target="../media/image26.png"/><Relationship Id="rId25" Type="http://schemas.openxmlformats.org/officeDocument/2006/relationships/image" Target="../media/image25.png"/><Relationship Id="rId24" Type="http://schemas.openxmlformats.org/officeDocument/2006/relationships/image" Target="../media/image24.png"/><Relationship Id="rId23" Type="http://schemas.openxmlformats.org/officeDocument/2006/relationships/image" Target="../media/image23.png"/><Relationship Id="rId22" Type="http://schemas.openxmlformats.org/officeDocument/2006/relationships/image" Target="../media/image22.jpeg"/><Relationship Id="rId21" Type="http://schemas.openxmlformats.org/officeDocument/2006/relationships/image" Target="../media/image21.png"/><Relationship Id="rId20" Type="http://schemas.openxmlformats.org/officeDocument/2006/relationships/image" Target="../media/image20.png"/><Relationship Id="rId2" Type="http://schemas.openxmlformats.org/officeDocument/2006/relationships/image" Target="../media/image2.png"/><Relationship Id="rId19" Type="http://schemas.openxmlformats.org/officeDocument/2006/relationships/image" Target="../media/image19.png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连接符: 曲线 4"/>
          <p:cNvCxnSpPr/>
          <p:nvPr/>
        </p:nvCxnSpPr>
        <p:spPr>
          <a:xfrm>
            <a:off x="735965" y="768350"/>
            <a:ext cx="10543540" cy="4997450"/>
          </a:xfrm>
          <a:prstGeom prst="curvedConnector3">
            <a:avLst>
              <a:gd name="adj1" fmla="val 50000"/>
            </a:avLst>
          </a:prstGeom>
          <a:ln w="508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1053465" y="566420"/>
            <a:ext cx="748665" cy="404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zh-CN"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200910" y="798830"/>
            <a:ext cx="748665" cy="404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en-US" altLang="zh-CN"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128645" y="970915"/>
            <a:ext cx="62166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1-8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997325" y="1372235"/>
            <a:ext cx="62166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9-10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001260" y="1904365"/>
            <a:ext cx="755650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11-12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414010" y="2349500"/>
            <a:ext cx="748665" cy="404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altLang="zh-CN"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688330" y="3056255"/>
            <a:ext cx="755650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1-3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087745" y="3758565"/>
            <a:ext cx="356235" cy="21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732270" y="4285615"/>
            <a:ext cx="28511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8655050" y="5184140"/>
            <a:ext cx="40703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9" name="组合 188"/>
          <p:cNvGrpSpPr/>
          <p:nvPr/>
        </p:nvGrpSpPr>
        <p:grpSpPr>
          <a:xfrm rot="0">
            <a:off x="7640320" y="3860800"/>
            <a:ext cx="1421765" cy="801800"/>
            <a:chOff x="5218695" y="5728951"/>
            <a:chExt cx="1421981" cy="801599"/>
          </a:xfrm>
        </p:grpSpPr>
        <p:pic>
          <p:nvPicPr>
            <p:cNvPr id="83" name="Picture 36" descr="TencentYoutuResearch repositories · GitHub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48" t="-2326" r="14235" b="27746"/>
            <a:stretch>
              <a:fillRect/>
            </a:stretch>
          </p:blipFill>
          <p:spPr bwMode="auto">
            <a:xfrm>
              <a:off x="5228089" y="5738034"/>
              <a:ext cx="348148" cy="36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4" name="文本框 83"/>
            <p:cNvSpPr txBox="1"/>
            <p:nvPr/>
          </p:nvSpPr>
          <p:spPr>
            <a:xfrm>
              <a:off x="5605469" y="5728951"/>
              <a:ext cx="633191" cy="27552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VITA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文本框 84"/>
            <p:cNvSpPr txBox="1"/>
            <p:nvPr/>
          </p:nvSpPr>
          <p:spPr>
            <a:xfrm>
              <a:off x="5616265" y="6161278"/>
              <a:ext cx="1024411" cy="27552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Mini-Omni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4" name="Picture 16" descr="Tsinghua University - Wikipedi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8695" y="6190813"/>
              <a:ext cx="339737" cy="339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4" name="组合 53"/>
          <p:cNvGrpSpPr/>
          <p:nvPr/>
        </p:nvGrpSpPr>
        <p:grpSpPr>
          <a:xfrm rot="0">
            <a:off x="2949575" y="64135"/>
            <a:ext cx="1238884" cy="549275"/>
            <a:chOff x="4255728" y="405173"/>
            <a:chExt cx="1238788" cy="549120"/>
          </a:xfrm>
        </p:grpSpPr>
        <p:pic>
          <p:nvPicPr>
            <p:cNvPr id="52" name="Picture 4" descr="AI at Meta (@metaai) / 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5728" y="405173"/>
              <a:ext cx="549120" cy="549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文本框 52"/>
            <p:cNvSpPr txBox="1"/>
            <p:nvPr/>
          </p:nvSpPr>
          <p:spPr>
            <a:xfrm>
              <a:off x="4750354" y="504840"/>
              <a:ext cx="744162" cy="2755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dGSLM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7" name="标注: 弯曲线形(无边框) 146"/>
          <p:cNvSpPr/>
          <p:nvPr/>
        </p:nvSpPr>
        <p:spPr>
          <a:xfrm>
            <a:off x="2637155" y="203200"/>
            <a:ext cx="1288415" cy="272415"/>
          </a:xfrm>
          <a:prstGeom prst="callout2">
            <a:avLst>
              <a:gd name="adj1" fmla="val 40271"/>
              <a:gd name="adj2" fmla="val 25826"/>
              <a:gd name="adj3" fmla="val 42546"/>
              <a:gd name="adj4" fmla="val -46048"/>
              <a:gd name="adj5" fmla="val 133209"/>
              <a:gd name="adj6" fmla="val -6510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cxnSp>
        <p:nvCxnSpPr>
          <p:cNvPr id="155" name="直接连接符 154"/>
          <p:cNvCxnSpPr/>
          <p:nvPr/>
        </p:nvCxnSpPr>
        <p:spPr>
          <a:xfrm>
            <a:off x="5353050" y="3260725"/>
            <a:ext cx="488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接连接符 159"/>
          <p:cNvCxnSpPr>
            <a:endCxn id="19" idx="1"/>
          </p:cNvCxnSpPr>
          <p:nvPr/>
        </p:nvCxnSpPr>
        <p:spPr>
          <a:xfrm>
            <a:off x="6022975" y="4453890"/>
            <a:ext cx="70929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矩形 167"/>
          <p:cNvSpPr/>
          <p:nvPr/>
        </p:nvSpPr>
        <p:spPr>
          <a:xfrm>
            <a:off x="7286625" y="4688840"/>
            <a:ext cx="416560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" name="标注: 弯曲线形(无边框) 181"/>
          <p:cNvSpPr/>
          <p:nvPr/>
        </p:nvSpPr>
        <p:spPr>
          <a:xfrm rot="10800000">
            <a:off x="4469130" y="4928235"/>
            <a:ext cx="1553845" cy="161925"/>
          </a:xfrm>
          <a:prstGeom prst="callout2">
            <a:avLst>
              <a:gd name="adj1" fmla="val -163512"/>
              <a:gd name="adj2" fmla="val 100396"/>
              <a:gd name="adj3" fmla="val -161451"/>
              <a:gd name="adj4" fmla="val -78823"/>
              <a:gd name="adj5" fmla="val 74322"/>
              <a:gd name="adj6" fmla="val -9268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84" name="矩形 183"/>
          <p:cNvSpPr/>
          <p:nvPr/>
        </p:nvSpPr>
        <p:spPr>
          <a:xfrm>
            <a:off x="7971155" y="5008245"/>
            <a:ext cx="416560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8" name="矩形 187"/>
          <p:cNvSpPr/>
          <p:nvPr/>
        </p:nvSpPr>
        <p:spPr>
          <a:xfrm>
            <a:off x="9062085" y="5365750"/>
            <a:ext cx="77914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10-11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9" name="直接连接符 198"/>
          <p:cNvCxnSpPr>
            <a:endCxn id="14" idx="1"/>
          </p:cNvCxnSpPr>
          <p:nvPr/>
        </p:nvCxnSpPr>
        <p:spPr>
          <a:xfrm>
            <a:off x="4344035" y="2072640"/>
            <a:ext cx="6572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8346440" y="474980"/>
            <a:ext cx="2353945" cy="2755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Publicly Available</a:t>
            </a:r>
            <a:endParaRPr lang="en-US" altLang="zh-CN" sz="1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组合 42"/>
          <p:cNvGrpSpPr/>
          <p:nvPr/>
        </p:nvGrpSpPr>
        <p:grpSpPr>
          <a:xfrm rot="0">
            <a:off x="3557270" y="3126105"/>
            <a:ext cx="1747520" cy="379730"/>
            <a:chOff x="7689604" y="1877523"/>
            <a:chExt cx="1747657" cy="379677"/>
          </a:xfrm>
        </p:grpSpPr>
        <p:sp>
          <p:nvSpPr>
            <p:cNvPr id="33" name="文本框 32"/>
            <p:cNvSpPr txBox="1"/>
            <p:nvPr/>
          </p:nvSpPr>
          <p:spPr>
            <a:xfrm>
              <a:off x="7689604" y="1877523"/>
              <a:ext cx="1309473" cy="2755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SpeechGPT-Gen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4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55888" y="1877523"/>
              <a:ext cx="381373" cy="3796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" name="标注: 弯曲线形(无边框) 43"/>
          <p:cNvSpPr/>
          <p:nvPr/>
        </p:nvSpPr>
        <p:spPr>
          <a:xfrm>
            <a:off x="6443980" y="2745740"/>
            <a:ext cx="288000" cy="180000"/>
          </a:xfrm>
          <a:prstGeom prst="callout2">
            <a:avLst>
              <a:gd name="adj1" fmla="val -345252"/>
              <a:gd name="adj2" fmla="val 246784"/>
              <a:gd name="adj3" fmla="val -350431"/>
              <a:gd name="adj4" fmla="val -18174"/>
              <a:gd name="adj5" fmla="val 162345"/>
              <a:gd name="adj6" fmla="val -93464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50" name="标注: 弯曲线形(无边框) 149"/>
          <p:cNvSpPr/>
          <p:nvPr/>
        </p:nvSpPr>
        <p:spPr>
          <a:xfrm rot="10800000">
            <a:off x="514985" y="1448435"/>
            <a:ext cx="1553845" cy="227330"/>
          </a:xfrm>
          <a:prstGeom prst="callout2">
            <a:avLst>
              <a:gd name="adj1" fmla="val 13689"/>
              <a:gd name="adj2" fmla="val 5740"/>
              <a:gd name="adj3" fmla="val 14046"/>
              <a:gd name="adj4" fmla="val -73839"/>
              <a:gd name="adj5" fmla="val 146761"/>
              <a:gd name="adj6" fmla="val -8761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grpSp>
        <p:nvGrpSpPr>
          <p:cNvPr id="75" name="组合 74"/>
          <p:cNvGrpSpPr/>
          <p:nvPr/>
        </p:nvGrpSpPr>
        <p:grpSpPr>
          <a:xfrm rot="0">
            <a:off x="295910" y="1068070"/>
            <a:ext cx="1572434" cy="1184270"/>
            <a:chOff x="269651" y="1223220"/>
            <a:chExt cx="1572576" cy="1184275"/>
          </a:xfrm>
        </p:grpSpPr>
        <p:pic>
          <p:nvPicPr>
            <p:cNvPr id="35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6006" y="1674894"/>
              <a:ext cx="325450" cy="324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文本框 35"/>
            <p:cNvSpPr txBox="1"/>
            <p:nvPr/>
          </p:nvSpPr>
          <p:spPr>
            <a:xfrm>
              <a:off x="269651" y="1667722"/>
              <a:ext cx="1171681" cy="27559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SpeechGPT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269912" y="1251795"/>
              <a:ext cx="1242172" cy="27559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AudioGPT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" name="Picture 2" descr="Zhejiang University - Wikipedia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5601" y="1223220"/>
              <a:ext cx="324001" cy="324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2" descr="Google - YouTube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41" t="10556" r="8604" b="12051"/>
            <a:stretch>
              <a:fillRect/>
            </a:stretch>
          </p:blipFill>
          <p:spPr bwMode="auto">
            <a:xfrm>
              <a:off x="1479454" y="2083494"/>
              <a:ext cx="362773" cy="324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文本框 14"/>
            <p:cNvSpPr txBox="1"/>
            <p:nvPr/>
          </p:nvSpPr>
          <p:spPr>
            <a:xfrm>
              <a:off x="451620" y="2102303"/>
              <a:ext cx="1098364" cy="275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Spectron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 rot="0">
            <a:off x="5018405" y="92075"/>
            <a:ext cx="1759585" cy="1523365"/>
            <a:chOff x="5539807" y="457933"/>
            <a:chExt cx="1759606" cy="1523600"/>
          </a:xfrm>
        </p:grpSpPr>
        <p:sp>
          <p:nvSpPr>
            <p:cNvPr id="56" name="文本框 55"/>
            <p:cNvSpPr txBox="1"/>
            <p:nvPr/>
          </p:nvSpPr>
          <p:spPr>
            <a:xfrm>
              <a:off x="6303721" y="457933"/>
              <a:ext cx="720734" cy="27563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LTU-AS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文本框 56"/>
            <p:cNvSpPr txBox="1"/>
            <p:nvPr/>
          </p:nvSpPr>
          <p:spPr>
            <a:xfrm>
              <a:off x="6209853" y="835459"/>
              <a:ext cx="681446" cy="2756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0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5863729" y="1220280"/>
              <a:ext cx="392482" cy="3292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文本框 60"/>
            <p:cNvSpPr txBox="1"/>
            <p:nvPr/>
          </p:nvSpPr>
          <p:spPr>
            <a:xfrm>
              <a:off x="6223710" y="1195917"/>
              <a:ext cx="861705" cy="2756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LauraGPT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2" name="Picture 10"/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54" t="24708" r="4794" b="22481"/>
            <a:stretch>
              <a:fillRect/>
            </a:stretch>
          </p:blipFill>
          <p:spPr bwMode="auto">
            <a:xfrm>
              <a:off x="5819700" y="501534"/>
              <a:ext cx="480540" cy="2821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12" descr="Google - YouTube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5647" y="783664"/>
              <a:ext cx="475608" cy="4756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标注: 弯曲线形(无边框) 148"/>
            <p:cNvSpPr/>
            <p:nvPr/>
          </p:nvSpPr>
          <p:spPr>
            <a:xfrm>
              <a:off x="5539807" y="979513"/>
              <a:ext cx="1175422" cy="543857"/>
            </a:xfrm>
            <a:prstGeom prst="callout2">
              <a:avLst>
                <a:gd name="adj1" fmla="val 19649"/>
                <a:gd name="adj2" fmla="val 96"/>
                <a:gd name="adj3" fmla="val 20295"/>
                <a:gd name="adj4" fmla="val -29782"/>
                <a:gd name="adj5" fmla="val 133209"/>
                <a:gd name="adj6" fmla="val -65103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28" name="Picture 16" descr="Tsinghua University - Wikipedi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58759" y="1620582"/>
              <a:ext cx="360951" cy="360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文本框 40"/>
            <p:cNvSpPr txBox="1"/>
            <p:nvPr/>
          </p:nvSpPr>
          <p:spPr>
            <a:xfrm>
              <a:off x="6300546" y="1588407"/>
              <a:ext cx="998867" cy="27563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SALMONN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 rot="0">
            <a:off x="2555544" y="1799590"/>
            <a:ext cx="1683716" cy="1148752"/>
            <a:chOff x="2363323" y="1892401"/>
            <a:chExt cx="1683981" cy="1148495"/>
          </a:xfrm>
        </p:grpSpPr>
        <p:sp>
          <p:nvSpPr>
            <p:cNvPr id="64" name="文本框 63"/>
            <p:cNvSpPr txBox="1"/>
            <p:nvPr/>
          </p:nvSpPr>
          <p:spPr>
            <a:xfrm>
              <a:off x="2541151" y="1892401"/>
              <a:ext cx="1023781" cy="27552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Qwen-Audio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5" name="Picture 22" descr="Amazon Alexa Voice AI | Alexa Developer Official Site"/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25" t="23095" r="21449" b="19043"/>
            <a:stretch>
              <a:fillRect/>
            </a:stretch>
          </p:blipFill>
          <p:spPr bwMode="auto">
            <a:xfrm>
              <a:off x="3596566" y="2328981"/>
              <a:ext cx="450738" cy="300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文本框 65"/>
            <p:cNvSpPr txBox="1"/>
            <p:nvPr/>
          </p:nvSpPr>
          <p:spPr>
            <a:xfrm>
              <a:off x="2363323" y="2287861"/>
              <a:ext cx="1337265" cy="2755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ParalinGPT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9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3625694" y="1905618"/>
              <a:ext cx="392482" cy="3292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6" descr="School of Management at NPU - EFMD Global"/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17" t="10205" r="29897" b="8980"/>
            <a:stretch>
              <a:fillRect/>
            </a:stretch>
          </p:blipFill>
          <p:spPr bwMode="auto">
            <a:xfrm>
              <a:off x="3607417" y="2608409"/>
              <a:ext cx="429036" cy="4324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7" name="文本框 46"/>
            <p:cNvSpPr txBox="1"/>
            <p:nvPr/>
          </p:nvSpPr>
          <p:spPr>
            <a:xfrm>
              <a:off x="2940895" y="2686609"/>
              <a:ext cx="687813" cy="2755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E-chat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5" name="组合 104"/>
          <p:cNvGrpSpPr/>
          <p:nvPr/>
        </p:nvGrpSpPr>
        <p:grpSpPr>
          <a:xfrm rot="0">
            <a:off x="2948940" y="4032885"/>
            <a:ext cx="1566898" cy="1728470"/>
            <a:chOff x="591122" y="4614227"/>
            <a:chExt cx="1566723" cy="1728346"/>
          </a:xfrm>
        </p:grpSpPr>
        <p:sp>
          <p:nvSpPr>
            <p:cNvPr id="81" name="文本框 80"/>
            <p:cNvSpPr txBox="1"/>
            <p:nvPr/>
          </p:nvSpPr>
          <p:spPr>
            <a:xfrm>
              <a:off x="591757" y="5671426"/>
              <a:ext cx="1170809" cy="27557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Qwen2-Audio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文本框 81"/>
            <p:cNvSpPr txBox="1"/>
            <p:nvPr/>
          </p:nvSpPr>
          <p:spPr>
            <a:xfrm>
              <a:off x="591122" y="6067003"/>
              <a:ext cx="1180333" cy="27557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LLaMA3.1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2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1819710" y="5698729"/>
              <a:ext cx="320004" cy="2685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3" name="Picture 4" descr="AI at Meta (@metaai) / X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1" t="9001" r="8183" b="16001"/>
            <a:stretch>
              <a:fillRect/>
            </a:stretch>
          </p:blipFill>
          <p:spPr bwMode="auto">
            <a:xfrm>
              <a:off x="1819710" y="6040970"/>
              <a:ext cx="320004" cy="301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0" name="组合 179"/>
            <p:cNvGrpSpPr/>
            <p:nvPr/>
          </p:nvGrpSpPr>
          <p:grpSpPr>
            <a:xfrm>
              <a:off x="591474" y="4614227"/>
              <a:ext cx="1566371" cy="998349"/>
              <a:chOff x="2226970" y="5139898"/>
              <a:chExt cx="1566371" cy="998349"/>
            </a:xfrm>
          </p:grpSpPr>
          <p:sp>
            <p:nvSpPr>
              <p:cNvPr id="95" name="文本框 94"/>
              <p:cNvSpPr txBox="1"/>
              <p:nvPr/>
            </p:nvSpPr>
            <p:spPr>
              <a:xfrm>
                <a:off x="2226970" y="5851682"/>
                <a:ext cx="1047633" cy="27557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CosyVoice</a:t>
                </a:r>
                <a:endPara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8" name="文本框 97"/>
              <p:cNvSpPr txBox="1"/>
              <p:nvPr/>
            </p:nvSpPr>
            <p:spPr>
              <a:xfrm>
                <a:off x="2226970" y="5520236"/>
                <a:ext cx="1047633" cy="27557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SenseVoice</a:t>
                </a:r>
                <a:endPara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69" name="Picture 18" descr="Alibaba.com"/>
              <p:cNvPicPr>
                <a:picLocks noChangeAspect="1" noChangeArrowheads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9333" t="25976" r="39079" b="41683"/>
              <a:stretch>
                <a:fillRect/>
              </a:stretch>
            </p:blipFill>
            <p:spPr bwMode="auto">
              <a:xfrm>
                <a:off x="3466352" y="5141168"/>
                <a:ext cx="326989" cy="2749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70" name="文本框 169"/>
              <p:cNvSpPr txBox="1"/>
              <p:nvPr/>
            </p:nvSpPr>
            <p:spPr>
              <a:xfrm>
                <a:off x="2227242" y="5139898"/>
                <a:ext cx="1198746" cy="27557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FunAudioLLM</a:t>
                </a:r>
                <a:endPara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76" name="直接连接符 175"/>
              <p:cNvCxnSpPr/>
              <p:nvPr/>
            </p:nvCxnSpPr>
            <p:spPr>
              <a:xfrm>
                <a:off x="3325695" y="5507901"/>
                <a:ext cx="0" cy="630346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" name="组合 111"/>
          <p:cNvGrpSpPr/>
          <p:nvPr/>
        </p:nvGrpSpPr>
        <p:grpSpPr>
          <a:xfrm rot="0">
            <a:off x="4865370" y="4050665"/>
            <a:ext cx="1297560" cy="1039205"/>
            <a:chOff x="4547153" y="3719530"/>
            <a:chExt cx="1297452" cy="1039031"/>
          </a:xfrm>
        </p:grpSpPr>
        <p:pic>
          <p:nvPicPr>
            <p:cNvPr id="76" name="Picture 32" descr="ByteDance (@BytedanceTalk) / X"/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78" t="17575" r="14549" b="20346"/>
            <a:stretch>
              <a:fillRect/>
            </a:stretch>
          </p:blipFill>
          <p:spPr bwMode="auto">
            <a:xfrm>
              <a:off x="5521429" y="4340974"/>
              <a:ext cx="323176" cy="2879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7" name="文本框 76"/>
            <p:cNvSpPr txBox="1"/>
            <p:nvPr/>
          </p:nvSpPr>
          <p:spPr>
            <a:xfrm>
              <a:off x="4604933" y="4185542"/>
              <a:ext cx="836225" cy="275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Seed-TTS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9" name="Picture 34" descr="rinna"/>
            <p:cNvPicPr>
              <a:picLocks noChangeAspect="1" noChangeArrowheads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98" t="12330" r="65661" b="8723"/>
            <a:stretch>
              <a:fillRect/>
            </a:stretch>
          </p:blipFill>
          <p:spPr bwMode="auto">
            <a:xfrm>
              <a:off x="5451441" y="3719530"/>
              <a:ext cx="276040" cy="2879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0" name="文本框 79"/>
            <p:cNvSpPr txBox="1"/>
            <p:nvPr/>
          </p:nvSpPr>
          <p:spPr>
            <a:xfrm>
              <a:off x="4738290" y="3818623"/>
              <a:ext cx="849479" cy="275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PSLM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4547153" y="4445849"/>
              <a:ext cx="976549" cy="275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Seed-ASR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>
              <a:off x="5444638" y="4290511"/>
              <a:ext cx="0" cy="46805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标注: 弯曲线形(无边框) 106"/>
          <p:cNvSpPr/>
          <p:nvPr/>
        </p:nvSpPr>
        <p:spPr>
          <a:xfrm>
            <a:off x="7120890" y="3587750"/>
            <a:ext cx="850265" cy="108000"/>
          </a:xfrm>
          <a:prstGeom prst="callout2">
            <a:avLst>
              <a:gd name="adj1" fmla="val -275322"/>
              <a:gd name="adj2" fmla="val 3892"/>
              <a:gd name="adj3" fmla="val -275915"/>
              <a:gd name="adj4" fmla="val -30246"/>
              <a:gd name="adj5" fmla="val 162345"/>
              <a:gd name="adj6" fmla="val -93464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cxnSp>
        <p:nvCxnSpPr>
          <p:cNvPr id="109" name="直接连接符 108"/>
          <p:cNvCxnSpPr/>
          <p:nvPr/>
        </p:nvCxnSpPr>
        <p:spPr>
          <a:xfrm flipV="1">
            <a:off x="8179435" y="4732020"/>
            <a:ext cx="0" cy="28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接连接符 118"/>
          <p:cNvCxnSpPr>
            <a:stCxn id="20" idx="0"/>
          </p:cNvCxnSpPr>
          <p:nvPr/>
        </p:nvCxnSpPr>
        <p:spPr>
          <a:xfrm flipV="1">
            <a:off x="8858885" y="2637155"/>
            <a:ext cx="589915" cy="25469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组合 50"/>
          <p:cNvGrpSpPr/>
          <p:nvPr/>
        </p:nvGrpSpPr>
        <p:grpSpPr>
          <a:xfrm>
            <a:off x="9062085" y="1068070"/>
            <a:ext cx="1583690" cy="1489075"/>
            <a:chOff x="15751" y="5892"/>
            <a:chExt cx="2494" cy="2345"/>
          </a:xfrm>
        </p:grpSpPr>
        <p:sp>
          <p:nvSpPr>
            <p:cNvPr id="86" name="文本框 85"/>
            <p:cNvSpPr txBox="1"/>
            <p:nvPr/>
          </p:nvSpPr>
          <p:spPr>
            <a:xfrm>
              <a:off x="16461" y="6589"/>
              <a:ext cx="1107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Moshi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7" name="Picture 38" descr="kyutai · GitHub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13" y="6589"/>
              <a:ext cx="454" cy="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8" name="文本框 87"/>
            <p:cNvSpPr txBox="1"/>
            <p:nvPr/>
          </p:nvSpPr>
          <p:spPr>
            <a:xfrm>
              <a:off x="16335" y="7803"/>
              <a:ext cx="1233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EMOVA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9" name="Picture 40" descr="Hong Kong University of Science and Technology - Wikipedia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56" y="7710"/>
              <a:ext cx="295" cy="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42" descr="Natural Language Processing Group"/>
            <p:cNvPicPr>
              <a:picLocks noChangeAspect="1" noChangeArrowheads="1"/>
            </p:cNvPicPr>
            <p:nvPr/>
          </p:nvPicPr>
          <p:blipFill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4097" b="-3186"/>
            <a:stretch>
              <a:fillRect/>
            </a:stretch>
          </p:blipFill>
          <p:spPr bwMode="auto">
            <a:xfrm>
              <a:off x="15751" y="5892"/>
              <a:ext cx="454" cy="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1" name="文本框 90"/>
            <p:cNvSpPr txBox="1"/>
            <p:nvPr/>
          </p:nvSpPr>
          <p:spPr>
            <a:xfrm>
              <a:off x="16471" y="5919"/>
              <a:ext cx="1775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LLaMA-Omni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6351" y="7128"/>
              <a:ext cx="1579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SyncLLM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7" name="Picture 4" descr="AI at Meta (@metaai) / X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1" t="9001" r="8183" b="16001"/>
            <a:stretch>
              <a:fillRect/>
            </a:stretch>
          </p:blipFill>
          <p:spPr bwMode="auto">
            <a:xfrm>
              <a:off x="15764" y="7104"/>
              <a:ext cx="482" cy="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组合 39"/>
          <p:cNvGrpSpPr/>
          <p:nvPr/>
        </p:nvGrpSpPr>
        <p:grpSpPr>
          <a:xfrm rot="0">
            <a:off x="7172960" y="2794000"/>
            <a:ext cx="1376045" cy="853440"/>
            <a:chOff x="7507211" y="2534717"/>
            <a:chExt cx="1376265" cy="853429"/>
          </a:xfrm>
        </p:grpSpPr>
        <p:sp>
          <p:nvSpPr>
            <p:cNvPr id="72" name="文本框 71"/>
            <p:cNvSpPr txBox="1"/>
            <p:nvPr/>
          </p:nvSpPr>
          <p:spPr>
            <a:xfrm>
              <a:off x="7883826" y="2614091"/>
              <a:ext cx="705598" cy="275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GPT-4o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3" name="Picture 28" descr="What Is OpenAI? Here's Everything a Marketer Needs to Know"/>
            <p:cNvPicPr>
              <a:picLocks noChangeAspect="1" noChangeArrowheads="1"/>
            </p:cNvPicPr>
            <p:nvPr/>
          </p:nvPicPr>
          <p:blipFill rotWithShape="1"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1" t="30579" r="63103" b="34139"/>
            <a:stretch>
              <a:fillRect/>
            </a:stretch>
          </p:blipFill>
          <p:spPr bwMode="auto">
            <a:xfrm>
              <a:off x="7507211" y="2534717"/>
              <a:ext cx="368688" cy="477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" name="文本框 73"/>
            <p:cNvSpPr txBox="1"/>
            <p:nvPr/>
          </p:nvSpPr>
          <p:spPr>
            <a:xfrm>
              <a:off x="7888907" y="3001436"/>
              <a:ext cx="994569" cy="275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SpeechVerse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5" name="Picture 8" descr="Is Amazon, evolving?"/>
            <p:cNvPicPr>
              <a:picLocks noChangeAspect="1" noChangeArrowheads="1"/>
            </p:cNvPicPr>
            <p:nvPr/>
          </p:nvPicPr>
          <p:blipFill rotWithShape="1"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866" t="10776" r="25720" b="10236"/>
            <a:stretch>
              <a:fillRect/>
            </a:stretch>
          </p:blipFill>
          <p:spPr bwMode="auto">
            <a:xfrm>
              <a:off x="7521236" y="3024140"/>
              <a:ext cx="362562" cy="3640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0" name="组合 109"/>
          <p:cNvGrpSpPr/>
          <p:nvPr/>
        </p:nvGrpSpPr>
        <p:grpSpPr>
          <a:xfrm>
            <a:off x="295910" y="3308985"/>
            <a:ext cx="2008505" cy="3271520"/>
            <a:chOff x="466" y="5211"/>
            <a:chExt cx="3163" cy="5152"/>
          </a:xfrm>
        </p:grpSpPr>
        <p:sp>
          <p:nvSpPr>
            <p:cNvPr id="193" name="标注: 弯曲线形(无边框) 192"/>
            <p:cNvSpPr/>
            <p:nvPr/>
          </p:nvSpPr>
          <p:spPr>
            <a:xfrm rot="10800000">
              <a:off x="1159" y="9650"/>
              <a:ext cx="2098" cy="358"/>
            </a:xfrm>
            <a:prstGeom prst="callout2">
              <a:avLst>
                <a:gd name="adj1" fmla="val 31129"/>
                <a:gd name="adj2" fmla="val -22065"/>
                <a:gd name="adj3" fmla="val 22157"/>
                <a:gd name="adj4" fmla="val -521596"/>
                <a:gd name="adj5" fmla="val 219425"/>
                <a:gd name="adj6" fmla="val -536856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sp>
          <p:nvSpPr>
            <p:cNvPr id="96" name="文本框 95"/>
            <p:cNvSpPr txBox="1"/>
            <p:nvPr/>
          </p:nvSpPr>
          <p:spPr>
            <a:xfrm>
              <a:off x="810" y="7716"/>
              <a:ext cx="2166" cy="76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no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Mini-Omni2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SALMONN-Omni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文本框 96"/>
            <p:cNvSpPr txBox="1"/>
            <p:nvPr/>
          </p:nvSpPr>
          <p:spPr>
            <a:xfrm>
              <a:off x="912" y="5820"/>
              <a:ext cx="2123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IntrinsicVoice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9" name="Picture 16" descr="Tsinghua University - Wikipedi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1" y="7906"/>
              <a:ext cx="510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4" y="5826"/>
              <a:ext cx="513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2" descr="Baichuan Intelligent Technology · GitHub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1" y="6401"/>
              <a:ext cx="510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文本框 30"/>
            <p:cNvSpPr txBox="1"/>
            <p:nvPr/>
          </p:nvSpPr>
          <p:spPr>
            <a:xfrm>
              <a:off x="811" y="6471"/>
              <a:ext cx="2127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Baichuan-Omni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962" y="8598"/>
              <a:ext cx="2015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OmniFlatten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5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3021" y="8598"/>
              <a:ext cx="608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文本框 57"/>
            <p:cNvSpPr txBox="1"/>
            <p:nvPr/>
          </p:nvSpPr>
          <p:spPr>
            <a:xfrm>
              <a:off x="1199" y="9216"/>
              <a:ext cx="1778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GLM-4-Voice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1" name="Picture 2" descr="北京智谱华章科技有限公司_百度百科"/>
            <p:cNvPicPr>
              <a:picLocks noChangeAspect="1" noChangeArrowheads="1"/>
            </p:cNvPicPr>
            <p:nvPr/>
          </p:nvPicPr>
          <p:blipFill rotWithShape="1"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53" t="5554" r="20188" b="30446"/>
            <a:stretch>
              <a:fillRect/>
            </a:stretch>
          </p:blipFill>
          <p:spPr bwMode="auto">
            <a:xfrm>
              <a:off x="3075" y="9216"/>
              <a:ext cx="472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" name="文本框 101"/>
            <p:cNvSpPr txBox="1"/>
            <p:nvPr/>
          </p:nvSpPr>
          <p:spPr>
            <a:xfrm>
              <a:off x="466" y="7082"/>
              <a:ext cx="2555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Parrot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4" descr="Tencent AI Lab – 品...-UICN"/>
            <p:cNvPicPr>
              <a:picLocks noChangeAspect="1" noChangeArrowheads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82" t="22099" r="54554" b="35892"/>
            <a:stretch>
              <a:fillRect/>
            </a:stretch>
          </p:blipFill>
          <p:spPr bwMode="auto">
            <a:xfrm>
              <a:off x="2970" y="7020"/>
              <a:ext cx="541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7" name="文本框 116"/>
            <p:cNvSpPr txBox="1"/>
            <p:nvPr/>
          </p:nvSpPr>
          <p:spPr>
            <a:xfrm>
              <a:off x="1190" y="9853"/>
              <a:ext cx="1780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Freeze-Omni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8" name="Picture 36" descr="TencentYoutuResearch repositories · GitHub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48" t="-2326" r="14235" b="27746"/>
            <a:stretch>
              <a:fillRect/>
            </a:stretch>
          </p:blipFill>
          <p:spPr bwMode="auto">
            <a:xfrm>
              <a:off x="3054" y="9853"/>
              <a:ext cx="493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Stanford University - Wikipedia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9" y="5211"/>
              <a:ext cx="510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文本框 37"/>
            <p:cNvSpPr txBox="1"/>
            <p:nvPr/>
          </p:nvSpPr>
          <p:spPr>
            <a:xfrm>
              <a:off x="682" y="5230"/>
              <a:ext cx="2348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DiVA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" name="组合 103"/>
          <p:cNvGrpSpPr/>
          <p:nvPr/>
        </p:nvGrpSpPr>
        <p:grpSpPr>
          <a:xfrm rot="0">
            <a:off x="7216140" y="871220"/>
            <a:ext cx="1654810" cy="1924050"/>
            <a:chOff x="9332855" y="1712539"/>
            <a:chExt cx="1654728" cy="1924068"/>
          </a:xfrm>
        </p:grpSpPr>
        <p:pic>
          <p:nvPicPr>
            <p:cNvPr id="67" name="Picture 24" descr="National Taiwan University - Wikipedia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65421" y="2825367"/>
              <a:ext cx="378228" cy="3799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" name="文本框 67"/>
            <p:cNvSpPr txBox="1"/>
            <p:nvPr/>
          </p:nvSpPr>
          <p:spPr>
            <a:xfrm>
              <a:off x="9720186" y="2880315"/>
              <a:ext cx="1090876" cy="275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Spoken-LLM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文本框 69"/>
            <p:cNvSpPr txBox="1"/>
            <p:nvPr/>
          </p:nvSpPr>
          <p:spPr>
            <a:xfrm>
              <a:off x="9766539" y="1712539"/>
              <a:ext cx="1221044" cy="27559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Audio Flamingo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1" name="Picture 26" descr="Logos &amp; Brand Guidelines | NVIDIA"/>
            <p:cNvPicPr>
              <a:picLocks noChangeAspect="1" noChangeArrowheads="1"/>
            </p:cNvPicPr>
            <p:nvPr/>
          </p:nvPicPr>
          <p:blipFill rotWithShape="1"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11" t="33939" r="66286" b="30977"/>
            <a:stretch>
              <a:fillRect/>
            </a:stretch>
          </p:blipFill>
          <p:spPr bwMode="auto">
            <a:xfrm>
              <a:off x="9332855" y="1712539"/>
              <a:ext cx="433492" cy="337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文本框 22"/>
            <p:cNvSpPr txBox="1"/>
            <p:nvPr/>
          </p:nvSpPr>
          <p:spPr>
            <a:xfrm>
              <a:off x="9689707" y="2104338"/>
              <a:ext cx="893401" cy="275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Spirit 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4" name="Picture 4" descr="AI at Meta (@metaai) / X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177" t="16371" r="13236" b="16370"/>
            <a:stretch>
              <a:fillRect/>
            </a:stretch>
          </p:blipFill>
          <p:spPr bwMode="auto">
            <a:xfrm>
              <a:off x="9337733" y="2019064"/>
              <a:ext cx="404084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0" descr="Seoul National University - Wikipedia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285" y="2398077"/>
              <a:ext cx="365776" cy="378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文本框 25"/>
            <p:cNvSpPr txBox="1"/>
            <p:nvPr/>
          </p:nvSpPr>
          <p:spPr>
            <a:xfrm>
              <a:off x="9703042" y="2458671"/>
              <a:ext cx="692751" cy="275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USDM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9819876" y="3256238"/>
              <a:ext cx="894036" cy="27559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WavLLM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8" name="Picture 2" descr="Microsoft"/>
            <p:cNvPicPr>
              <a:picLocks noChangeAspect="1" noChangeArrowheads="1"/>
            </p:cNvPicPr>
            <p:nvPr/>
          </p:nvPicPr>
          <p:blipFill rotWithShape="1"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909" t="17840" r="16937" b="15008"/>
            <a:stretch>
              <a:fillRect/>
            </a:stretch>
          </p:blipFill>
          <p:spPr bwMode="auto">
            <a:xfrm>
              <a:off x="9346029" y="3248826"/>
              <a:ext cx="382020" cy="387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4" name="矩形 113"/>
          <p:cNvSpPr/>
          <p:nvPr/>
        </p:nvSpPr>
        <p:spPr>
          <a:xfrm>
            <a:off x="10017760" y="5485765"/>
            <a:ext cx="748665" cy="404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altLang="zh-CN"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2" name="组合 131"/>
          <p:cNvGrpSpPr/>
          <p:nvPr/>
        </p:nvGrpSpPr>
        <p:grpSpPr>
          <a:xfrm>
            <a:off x="9758680" y="2593975"/>
            <a:ext cx="1806575" cy="2599690"/>
            <a:chOff x="15368" y="4432"/>
            <a:chExt cx="2845" cy="4094"/>
          </a:xfrm>
        </p:grpSpPr>
        <p:pic>
          <p:nvPicPr>
            <p:cNvPr id="115" name="图片 114"/>
            <p:cNvPicPr/>
            <p:nvPr/>
          </p:nvPicPr>
          <p:blipFill>
            <a:blip r:embed="rId26"/>
            <a:stretch>
              <a:fillRect/>
            </a:stretch>
          </p:blipFill>
          <p:spPr>
            <a:xfrm>
              <a:off x="15368" y="4432"/>
              <a:ext cx="720" cy="720"/>
            </a:xfrm>
            <a:prstGeom prst="rect">
              <a:avLst/>
            </a:prstGeom>
          </p:spPr>
        </p:pic>
        <p:sp>
          <p:nvSpPr>
            <p:cNvPr id="116" name="文本框 115"/>
            <p:cNvSpPr txBox="1"/>
            <p:nvPr/>
          </p:nvSpPr>
          <p:spPr>
            <a:xfrm>
              <a:off x="16088" y="4607"/>
              <a:ext cx="1566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Step-Audio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0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15498" y="5211"/>
              <a:ext cx="515" cy="4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1" name="文本框 120"/>
            <p:cNvSpPr txBox="1"/>
            <p:nvPr/>
          </p:nvSpPr>
          <p:spPr>
            <a:xfrm>
              <a:off x="16087" y="5230"/>
              <a:ext cx="1676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Minmo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2" name="Picture 36" descr="TencentYoutuResearch repositories · GitHub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48" t="-2326" r="14235" b="27746"/>
            <a:stretch>
              <a:fillRect/>
            </a:stretch>
          </p:blipFill>
          <p:spPr bwMode="auto">
            <a:xfrm>
              <a:off x="15465" y="5768"/>
              <a:ext cx="548" cy="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3" name="文本框 122"/>
            <p:cNvSpPr txBox="1"/>
            <p:nvPr/>
          </p:nvSpPr>
          <p:spPr>
            <a:xfrm>
              <a:off x="16088" y="5826"/>
              <a:ext cx="1267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VITA1.5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5" name="图片 124"/>
            <p:cNvPicPr/>
            <p:nvPr/>
          </p:nvPicPr>
          <p:blipFill>
            <a:blip r:embed="rId27"/>
            <a:stretch>
              <a:fillRect/>
            </a:stretch>
          </p:blipFill>
          <p:spPr>
            <a:xfrm>
              <a:off x="15498" y="6489"/>
              <a:ext cx="480" cy="480"/>
            </a:xfrm>
            <a:prstGeom prst="rect">
              <a:avLst/>
            </a:prstGeom>
          </p:spPr>
        </p:pic>
        <p:sp>
          <p:nvSpPr>
            <p:cNvPr id="126" name="文本框 125"/>
            <p:cNvSpPr txBox="1"/>
            <p:nvPr/>
          </p:nvSpPr>
          <p:spPr>
            <a:xfrm>
              <a:off x="16088" y="6580"/>
              <a:ext cx="1416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OpenOmni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7" name="Picture 12" descr="Baichuan Intelligent Technology · GitHub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98" y="7278"/>
              <a:ext cx="510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8" name="文本框 127"/>
            <p:cNvSpPr txBox="1"/>
            <p:nvPr/>
          </p:nvSpPr>
          <p:spPr>
            <a:xfrm>
              <a:off x="16087" y="7384"/>
              <a:ext cx="2127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Baichuan-Audio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0" name="图片 129" descr="af_logo"/>
            <p:cNvPicPr>
              <a:picLocks noChangeAspect="1"/>
            </p:cNvPicPr>
            <p:nvPr/>
          </p:nvPicPr>
          <p:blipFill>
            <a:blip r:embed="rId28"/>
            <a:stretch>
              <a:fillRect/>
            </a:stretch>
          </p:blipFill>
          <p:spPr>
            <a:xfrm>
              <a:off x="15503" y="8016"/>
              <a:ext cx="510" cy="510"/>
            </a:xfrm>
            <a:prstGeom prst="rect">
              <a:avLst/>
            </a:prstGeom>
          </p:spPr>
        </p:pic>
        <p:sp>
          <p:nvSpPr>
            <p:cNvPr id="131" name="文本框 130"/>
            <p:cNvSpPr txBox="1"/>
            <p:nvPr/>
          </p:nvSpPr>
          <p:spPr>
            <a:xfrm>
              <a:off x="16088" y="8016"/>
              <a:ext cx="1960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AudioFlamingo2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33" name="直接连接符 132"/>
          <p:cNvCxnSpPr/>
          <p:nvPr/>
        </p:nvCxnSpPr>
        <p:spPr>
          <a:xfrm flipV="1">
            <a:off x="10445750" y="5231765"/>
            <a:ext cx="0" cy="28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jU2MjRmYjRkMTEzMTVlM2JjOTU0OGE1MjkzYTk0MDI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WPS 演示</Application>
  <PresentationFormat>宽屏</PresentationFormat>
  <Paragraphs>125</Paragraphs>
  <Slides>1</Slides>
  <Notes>13</Notes>
  <HiddenSlides>9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Times New Roman</vt:lpstr>
      <vt:lpstr>Calibri</vt:lpstr>
      <vt:lpstr>Cambria Math</vt:lpstr>
      <vt:lpstr>等线</vt:lpstr>
      <vt:lpstr>微软雅黑</vt:lpstr>
      <vt:lpstr>Arial Unicode MS</vt:lpstr>
      <vt:lpstr>等线 Light</vt:lpstr>
      <vt:lpstr>Gadugi</vt:lpstr>
      <vt:lpstr>Candara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瀚霆 王</dc:creator>
  <cp:lastModifiedBy>花火</cp:lastModifiedBy>
  <cp:revision>96</cp:revision>
  <dcterms:created xsi:type="dcterms:W3CDTF">2024-10-20T13:17:00Z</dcterms:created>
  <dcterms:modified xsi:type="dcterms:W3CDTF">2025-03-24T09:30:37Z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3EB106C6858F4998962DF8B862E291BF_12</vt:lpwstr>
  </property>
  <property fmtid="{D5CDD505-2E9C-101B-9397-08002B2CF9AE}" pid="3" name="KSOProductBuildVer">
    <vt:lpwstr>2052-12.1.0.18276</vt:lpwstr>
  </property>
</Properties>
</file>