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Quattrocento Sans"/>
      <p:regular r:id="rId10"/>
      <p:bold r:id="rId11"/>
      <p:italic r:id="rId12"/>
      <p:boldItalic r:id="rId13"/>
    </p:embeddedFon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font" Target="fonts/QuattrocentoSans-bold.fntdata"/><Relationship Id="rId10" Type="http://schemas.openxmlformats.org/officeDocument/2006/relationships/font" Target="fonts/QuattrocentoSans-regular.fntdata"/><Relationship Id="rId21" Type="http://schemas.openxmlformats.org/officeDocument/2006/relationships/font" Target="fonts/HelveticaNeueLight-boldItalic.fntdata"/><Relationship Id="rId13" Type="http://schemas.openxmlformats.org/officeDocument/2006/relationships/font" Target="fonts/QuattrocentoSans-boldItalic.fntdata"/><Relationship Id="rId12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a60aae72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7a60aae72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98b7c06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98b7c06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0c27cd91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0c27cd91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800900" y="127925"/>
            <a:ext cx="2087100" cy="232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182990" y="361038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126462" y="451302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041959" y="530332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985399" y="60456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896446" y="650558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839919" y="74082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2755415" y="81985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698856" y="89408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609903" y="984346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553375" y="107461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468872" y="115364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412312" y="1227869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" name="Google Shape;67;p13"/>
          <p:cNvCxnSpPr>
            <a:endCxn id="68" idx="1"/>
          </p:cNvCxnSpPr>
          <p:nvPr/>
        </p:nvCxnSpPr>
        <p:spPr>
          <a:xfrm>
            <a:off x="1491300" y="1697375"/>
            <a:ext cx="921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" name="Google Shape;69;p13"/>
          <p:cNvSpPr txBox="1"/>
          <p:nvPr/>
        </p:nvSpPr>
        <p:spPr>
          <a:xfrm>
            <a:off x="141000" y="83225"/>
            <a:ext cx="200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LEM data flow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4" y="1094875"/>
            <a:ext cx="1588824" cy="131953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-23495" y="2385425"/>
            <a:ext cx="208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ESA WorldCover tile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geotiff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Dims: 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AWS public url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3182990" y="117450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3126462" y="20771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3041959" y="28674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2985399" y="36097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2896446" y="406970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2839919" y="49723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2755415" y="57626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2698856" y="650494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2609903" y="740759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2553375" y="831024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2468872" y="91005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2412312" y="984282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2260875" y="2411150"/>
            <a:ext cx="2540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EO data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geotiff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Dims: 256 x 256 x 18 b x 24 m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gs://lem-tifs/tifs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Spec: 3040 files at 70-90mb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Total: 220.06 GB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Notes: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The entire tile is a polygon not a box (e.g. nan ocean data is skipped)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256x256 dimensions must be used to allow file to fit in tif-to-np cloud function memory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469540" y="117438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3413012" y="207702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3328509" y="286732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3271949" y="36096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3182996" y="406958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3126469" y="497223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3041965" y="576253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2985406" y="65048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2896453" y="740746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2839925" y="83101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2755422" y="91004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2698862" y="984269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13"/>
          <p:cNvCxnSpPr>
            <a:endCxn id="98" idx="1"/>
          </p:cNvCxnSpPr>
          <p:nvPr/>
        </p:nvCxnSpPr>
        <p:spPr>
          <a:xfrm>
            <a:off x="3550025" y="726350"/>
            <a:ext cx="1659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3"/>
          <p:cNvSpPr/>
          <p:nvPr/>
        </p:nvSpPr>
        <p:spPr>
          <a:xfrm>
            <a:off x="5431230" y="6057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5421661" y="6210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5407357" y="6344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5397783" y="6470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5382726" y="6547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5373157" y="6700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5358853" y="6834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5349279" y="6960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5334222" y="7112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5324653" y="7265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5310349" y="7399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5300775" y="7525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5583630" y="7581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5574061" y="7734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5559757" y="7868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5550183" y="7994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5535126" y="8071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525557" y="8224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5511253" y="8358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5501679" y="8484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5486622" y="8636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5477053" y="8789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5462749" y="8923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5453175" y="9049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5736030" y="9105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5726461" y="9258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5712157" y="9392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5702583" y="9518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5687526" y="9595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5677957" y="9748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5663653" y="9882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5654079" y="10008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5639022" y="10160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5629453" y="10313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5615149" y="10447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5605575" y="10573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6236730" y="72605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6227161" y="74132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6212857" y="75470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6203283" y="7672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6188226" y="77505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6178657" y="79033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6164353" y="8037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154779" y="81627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6139722" y="83155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6130153" y="84683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6115849" y="86020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6106275" y="87277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5681955" y="42536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5672386" y="44064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5658082" y="4540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5648508" y="46658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5633451" y="4743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5623882" y="4896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5609578" y="50302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5600004" y="51558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5584947" y="5308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5575378" y="54614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5561074" y="55952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5551500" y="57208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5834355" y="57776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5824786" y="59304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5810482" y="6064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5800908" y="61898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5785851" y="6267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5776282" y="6420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5761978" y="65542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5752404" y="66798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5737347" y="6832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5727778" y="69854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5713474" y="71192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5703900" y="72448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5986755" y="73016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5977186" y="74544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5962882" y="7588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5953308" y="77138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5938251" y="7791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5928682" y="7944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5914378" y="80782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5904804" y="82038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5889747" y="8356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5880178" y="85094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5865874" y="86432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5856300" y="87688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5921530" y="31630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5911961" y="33157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5897657" y="34495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5888083" y="35752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5873026" y="36530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5863457" y="38058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5849153" y="39396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5839579" y="40652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5824522" y="42180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5814953" y="43708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5800649" y="45045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791075" y="46302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6073680" y="48871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6064111" y="5039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6049807" y="5173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6040233" y="52993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6025176" y="5377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6015607" y="55299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001303" y="56637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5991729" y="57893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5976672" y="59421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5967103" y="60949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5952799" y="6228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5943225" y="63543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5931105" y="9180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5921536" y="9333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5907232" y="9467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5897658" y="9593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5882601" y="9670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5873032" y="9823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5858728" y="9957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5849154" y="10083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5834097" y="10235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5824528" y="10388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5810224" y="10522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5209325" y="297200"/>
            <a:ext cx="1228800" cy="85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5800650" y="10648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4797275" y="2452325"/>
            <a:ext cx="250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Sampled EO data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npy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Dims: 18 b x 24 m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Source: tif-to-np cloud function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gs://lem-assets/npy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Spec: 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1,145,889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m files at 3.5kb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Total: 3.82 GB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Notes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Npy files are sampled every 10 pixels why is the total size reduction nearly 60x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Theories: nans + lighter encoding + cloud function scaling, float32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20" name="Google Shape;220;p13"/>
          <p:cNvCxnSpPr/>
          <p:nvPr/>
        </p:nvCxnSpPr>
        <p:spPr>
          <a:xfrm>
            <a:off x="7161888" y="1326063"/>
            <a:ext cx="356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" name="Google Shape;221;p13"/>
          <p:cNvSpPr txBox="1"/>
          <p:nvPr/>
        </p:nvSpPr>
        <p:spPr>
          <a:xfrm>
            <a:off x="7233750" y="2385425"/>
            <a:ext cx="1939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Webdataset shard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tar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Source: Cloud VM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gs://lem-assets/tars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Spec: 1 tar file at 4.4GB (in 1-10 recommended range)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Notes: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Amount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 of time it takes to download the data is frustrating because it’s so little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2" name="Google Shape;22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1200" y="793300"/>
            <a:ext cx="964300" cy="96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23" name="Google Shape;223;p13"/>
          <p:cNvCxnSpPr/>
          <p:nvPr/>
        </p:nvCxnSpPr>
        <p:spPr>
          <a:xfrm>
            <a:off x="8656388" y="1326063"/>
            <a:ext cx="356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13"/>
          <p:cNvSpPr txBox="1"/>
          <p:nvPr/>
        </p:nvSpPr>
        <p:spPr>
          <a:xfrm>
            <a:off x="8521025" y="974475"/>
            <a:ext cx="81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Quattrocento Sans"/>
                <a:ea typeface="Quattrocento Sans"/>
                <a:cs typeface="Quattrocento Sans"/>
                <a:sym typeface="Quattrocento Sans"/>
              </a:rPr>
              <a:t>Training</a:t>
            </a:r>
            <a:endParaRPr sz="1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1728475" y="988250"/>
            <a:ext cx="74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Earth</a:t>
            </a:r>
            <a:b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Engine</a:t>
            </a:r>
            <a:b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[fetching] (~24 hrs)</a:t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3811700" y="262950"/>
            <a:ext cx="144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Tif-to-np function [sampling] (mins)</a:t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13"/>
          <p:cNvSpPr txBox="1"/>
          <p:nvPr/>
        </p:nvSpPr>
        <p:spPr>
          <a:xfrm>
            <a:off x="6821975" y="553725"/>
            <a:ext cx="81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Cloud VM script</a:t>
            </a:r>
            <a:endParaRPr sz="1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[packaging]</a:t>
            </a:r>
            <a:b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(~3hrs)</a:t>
            </a:r>
            <a:endParaRPr sz="1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412300" y="984425"/>
            <a:ext cx="1939500" cy="142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4800900" y="127925"/>
            <a:ext cx="2087100" cy="232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"/>
          <p:cNvSpPr/>
          <p:nvPr/>
        </p:nvSpPr>
        <p:spPr>
          <a:xfrm>
            <a:off x="3182990" y="361038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3126462" y="451302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3041959" y="530332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985399" y="60456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896446" y="650558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839919" y="74082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2755415" y="81985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2698856" y="89408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2609903" y="984346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2553375" y="107461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2468872" y="1153641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"/>
          <p:cNvSpPr/>
          <p:nvPr/>
        </p:nvSpPr>
        <p:spPr>
          <a:xfrm>
            <a:off x="2412312" y="1227869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5" name="Google Shape;245;p14"/>
          <p:cNvCxnSpPr>
            <a:endCxn id="246" idx="1"/>
          </p:cNvCxnSpPr>
          <p:nvPr/>
        </p:nvCxnSpPr>
        <p:spPr>
          <a:xfrm>
            <a:off x="1491300" y="1697375"/>
            <a:ext cx="921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14"/>
          <p:cNvSpPr txBox="1"/>
          <p:nvPr/>
        </p:nvSpPr>
        <p:spPr>
          <a:xfrm>
            <a:off x="141000" y="83225"/>
            <a:ext cx="200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LEM data flow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4" y="1094875"/>
            <a:ext cx="1588824" cy="131953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-23495" y="2385425"/>
            <a:ext cx="208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ESA WorldCover tile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geotiff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Dims: 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AWS public url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3182990" y="117450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3126462" y="20771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3041959" y="28674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2985399" y="36097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2896446" y="406970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2839919" y="49723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2755415" y="576265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2698856" y="650494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2609903" y="740759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2553375" y="831024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2468872" y="910053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2412312" y="984282"/>
            <a:ext cx="286500" cy="2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2260875" y="2411150"/>
            <a:ext cx="2540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EO data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geotiff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Dims: 256 x 256 x 18 b x 24 m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gs://lem-tifs/tifs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Spec: 3040 files at 70-90mb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Total: 220.06 GB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Notes: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The entire tile is a polygon not a box (e.g. nan ocean data is skipped)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256x256 dimensions must be used to allow file to fit in tif-to-np cloud function memory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3469540" y="117438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3413012" y="207702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3328509" y="286732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3271949" y="36096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3182996" y="406958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3126469" y="497223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3041965" y="576253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2985406" y="65048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2896453" y="740746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2839925" y="83101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2755422" y="910041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2698862" y="984269"/>
            <a:ext cx="286500" cy="2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14"/>
          <p:cNvCxnSpPr>
            <a:endCxn id="276" idx="1"/>
          </p:cNvCxnSpPr>
          <p:nvPr/>
        </p:nvCxnSpPr>
        <p:spPr>
          <a:xfrm>
            <a:off x="3550025" y="726350"/>
            <a:ext cx="1659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14"/>
          <p:cNvSpPr/>
          <p:nvPr/>
        </p:nvSpPr>
        <p:spPr>
          <a:xfrm>
            <a:off x="5431230" y="6057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>
            <a:off x="5421661" y="6210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5407357" y="6344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5397783" y="6470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"/>
          <p:cNvSpPr/>
          <p:nvPr/>
        </p:nvSpPr>
        <p:spPr>
          <a:xfrm>
            <a:off x="5382726" y="6547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5373157" y="6700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5358853" y="6834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5349279" y="6960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5334222" y="7112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5324653" y="7265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5310349" y="7399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5300775" y="7525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5583630" y="7581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5574061" y="7734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5559757" y="7868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5550183" y="7994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5535126" y="8071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5525557" y="8224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5511253" y="8358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5501679" y="8484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5486622" y="8636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5477053" y="8789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5462749" y="8923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5453175" y="9049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"/>
          <p:cNvSpPr/>
          <p:nvPr/>
        </p:nvSpPr>
        <p:spPr>
          <a:xfrm>
            <a:off x="5736030" y="9105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"/>
          <p:cNvSpPr/>
          <p:nvPr/>
        </p:nvSpPr>
        <p:spPr>
          <a:xfrm>
            <a:off x="5726461" y="9258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5712157" y="9392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4"/>
          <p:cNvSpPr/>
          <p:nvPr/>
        </p:nvSpPr>
        <p:spPr>
          <a:xfrm>
            <a:off x="5702583" y="9518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5687526" y="9595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5677957" y="9748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5663653" y="9882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"/>
          <p:cNvSpPr/>
          <p:nvPr/>
        </p:nvSpPr>
        <p:spPr>
          <a:xfrm>
            <a:off x="5654079" y="10008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5639022" y="10160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4"/>
          <p:cNvSpPr/>
          <p:nvPr/>
        </p:nvSpPr>
        <p:spPr>
          <a:xfrm>
            <a:off x="5629453" y="10313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5615149" y="10447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5605575" y="10573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"/>
          <p:cNvSpPr/>
          <p:nvPr/>
        </p:nvSpPr>
        <p:spPr>
          <a:xfrm>
            <a:off x="6236730" y="72605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6227161" y="74132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"/>
          <p:cNvSpPr/>
          <p:nvPr/>
        </p:nvSpPr>
        <p:spPr>
          <a:xfrm>
            <a:off x="6212857" y="75470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6203283" y="7672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4"/>
          <p:cNvSpPr/>
          <p:nvPr/>
        </p:nvSpPr>
        <p:spPr>
          <a:xfrm>
            <a:off x="6188226" y="77505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6178657" y="79033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6164353" y="8037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6154779" y="81627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6139722" y="83155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6130153" y="84683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4"/>
          <p:cNvSpPr/>
          <p:nvPr/>
        </p:nvSpPr>
        <p:spPr>
          <a:xfrm>
            <a:off x="6115849" y="86020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6106275" y="87277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"/>
          <p:cNvSpPr/>
          <p:nvPr/>
        </p:nvSpPr>
        <p:spPr>
          <a:xfrm>
            <a:off x="5681955" y="42536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5672386" y="44064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5658082" y="4540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5648508" y="46658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5633451" y="4743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5623882" y="4896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"/>
          <p:cNvSpPr/>
          <p:nvPr/>
        </p:nvSpPr>
        <p:spPr>
          <a:xfrm>
            <a:off x="5609578" y="50302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4"/>
          <p:cNvSpPr/>
          <p:nvPr/>
        </p:nvSpPr>
        <p:spPr>
          <a:xfrm>
            <a:off x="5600004" y="51558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5584947" y="5308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5575378" y="54614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4"/>
          <p:cNvSpPr/>
          <p:nvPr/>
        </p:nvSpPr>
        <p:spPr>
          <a:xfrm>
            <a:off x="5561074" y="55952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4"/>
          <p:cNvSpPr/>
          <p:nvPr/>
        </p:nvSpPr>
        <p:spPr>
          <a:xfrm>
            <a:off x="5551500" y="57208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5834355" y="57776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5824786" y="59304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5810482" y="6064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4"/>
          <p:cNvSpPr/>
          <p:nvPr/>
        </p:nvSpPr>
        <p:spPr>
          <a:xfrm>
            <a:off x="5800908" y="61898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5785851" y="6267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4"/>
          <p:cNvSpPr/>
          <p:nvPr/>
        </p:nvSpPr>
        <p:spPr>
          <a:xfrm>
            <a:off x="5776282" y="6420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"/>
          <p:cNvSpPr/>
          <p:nvPr/>
        </p:nvSpPr>
        <p:spPr>
          <a:xfrm>
            <a:off x="5761978" y="65542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5752404" y="66798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4"/>
          <p:cNvSpPr/>
          <p:nvPr/>
        </p:nvSpPr>
        <p:spPr>
          <a:xfrm>
            <a:off x="5737347" y="6832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5727778" y="69854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4"/>
          <p:cNvSpPr/>
          <p:nvPr/>
        </p:nvSpPr>
        <p:spPr>
          <a:xfrm>
            <a:off x="5713474" y="71192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4"/>
          <p:cNvSpPr/>
          <p:nvPr/>
        </p:nvSpPr>
        <p:spPr>
          <a:xfrm>
            <a:off x="5703900" y="72448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"/>
          <p:cNvSpPr/>
          <p:nvPr/>
        </p:nvSpPr>
        <p:spPr>
          <a:xfrm>
            <a:off x="5986755" y="73016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4"/>
          <p:cNvSpPr/>
          <p:nvPr/>
        </p:nvSpPr>
        <p:spPr>
          <a:xfrm>
            <a:off x="5977186" y="74544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"/>
          <p:cNvSpPr/>
          <p:nvPr/>
        </p:nvSpPr>
        <p:spPr>
          <a:xfrm>
            <a:off x="5962882" y="7588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5953308" y="77138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4"/>
          <p:cNvSpPr/>
          <p:nvPr/>
        </p:nvSpPr>
        <p:spPr>
          <a:xfrm>
            <a:off x="5938251" y="7791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4"/>
          <p:cNvSpPr/>
          <p:nvPr/>
        </p:nvSpPr>
        <p:spPr>
          <a:xfrm>
            <a:off x="5928682" y="7944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4"/>
          <p:cNvSpPr/>
          <p:nvPr/>
        </p:nvSpPr>
        <p:spPr>
          <a:xfrm>
            <a:off x="5914378" y="80782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5904804" y="82038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4"/>
          <p:cNvSpPr/>
          <p:nvPr/>
        </p:nvSpPr>
        <p:spPr>
          <a:xfrm>
            <a:off x="5889747" y="8356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4"/>
          <p:cNvSpPr/>
          <p:nvPr/>
        </p:nvSpPr>
        <p:spPr>
          <a:xfrm>
            <a:off x="5880178" y="85094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5865874" y="86432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5856300" y="87688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5921530" y="31630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5911961" y="33157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5897657" y="34495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5888083" y="35752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5873026" y="36530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5863457" y="38058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5849153" y="39396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5839579" y="40652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5824522" y="42180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5814953" y="43708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"/>
          <p:cNvSpPr/>
          <p:nvPr/>
        </p:nvSpPr>
        <p:spPr>
          <a:xfrm>
            <a:off x="5800649" y="450459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4"/>
          <p:cNvSpPr/>
          <p:nvPr/>
        </p:nvSpPr>
        <p:spPr>
          <a:xfrm>
            <a:off x="5791075" y="463024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4"/>
          <p:cNvSpPr/>
          <p:nvPr/>
        </p:nvSpPr>
        <p:spPr>
          <a:xfrm>
            <a:off x="6073680" y="48871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"/>
          <p:cNvSpPr/>
          <p:nvPr/>
        </p:nvSpPr>
        <p:spPr>
          <a:xfrm>
            <a:off x="6064111" y="5039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6049807" y="51736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"/>
          <p:cNvSpPr/>
          <p:nvPr/>
        </p:nvSpPr>
        <p:spPr>
          <a:xfrm>
            <a:off x="6040233" y="52993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6025176" y="53771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4"/>
          <p:cNvSpPr/>
          <p:nvPr/>
        </p:nvSpPr>
        <p:spPr>
          <a:xfrm>
            <a:off x="6015607" y="55299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4"/>
          <p:cNvSpPr/>
          <p:nvPr/>
        </p:nvSpPr>
        <p:spPr>
          <a:xfrm>
            <a:off x="6001303" y="56637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4"/>
          <p:cNvSpPr/>
          <p:nvPr/>
        </p:nvSpPr>
        <p:spPr>
          <a:xfrm>
            <a:off x="5991729" y="57893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4"/>
          <p:cNvSpPr/>
          <p:nvPr/>
        </p:nvSpPr>
        <p:spPr>
          <a:xfrm>
            <a:off x="5976672" y="59421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4"/>
          <p:cNvSpPr/>
          <p:nvPr/>
        </p:nvSpPr>
        <p:spPr>
          <a:xfrm>
            <a:off x="5967103" y="609495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5952799" y="6228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5943225" y="63543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"/>
          <p:cNvSpPr/>
          <p:nvPr/>
        </p:nvSpPr>
        <p:spPr>
          <a:xfrm>
            <a:off x="5931105" y="91808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5921536" y="933366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5907232" y="94674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5897658" y="95930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5882601" y="96709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5873032" y="982372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5858728" y="995748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4"/>
          <p:cNvSpPr/>
          <p:nvPr/>
        </p:nvSpPr>
        <p:spPr>
          <a:xfrm>
            <a:off x="5849154" y="1008313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"/>
          <p:cNvSpPr/>
          <p:nvPr/>
        </p:nvSpPr>
        <p:spPr>
          <a:xfrm>
            <a:off x="5834097" y="102359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5824528" y="1038870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5810224" y="1052247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5209325" y="297200"/>
            <a:ext cx="1228800" cy="85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5800650" y="1064811"/>
            <a:ext cx="48600" cy="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"/>
          <p:cNvSpPr txBox="1"/>
          <p:nvPr/>
        </p:nvSpPr>
        <p:spPr>
          <a:xfrm>
            <a:off x="4797275" y="2452325"/>
            <a:ext cx="250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Sampled EO data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npy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Dims: </a:t>
            </a:r>
            <a:r>
              <a:rPr b="1" lang="en" sz="12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600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 x 18 b x 24 m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Source: tif-to-np cloud function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gs://lem-assets/npy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Spec: </a:t>
            </a:r>
            <a:r>
              <a:rPr b="1" lang="en" sz="12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1884 files at 2MB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Total: 3.82 GB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Notes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Npy files are sampled every 10 pixels why is the total size reduction nearly 60x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Theories: nans + lighter encoding + cloud function scaling, float32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98" name="Google Shape;398;p14"/>
          <p:cNvCxnSpPr/>
          <p:nvPr/>
        </p:nvCxnSpPr>
        <p:spPr>
          <a:xfrm>
            <a:off x="7161888" y="1326063"/>
            <a:ext cx="356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14"/>
          <p:cNvSpPr txBox="1"/>
          <p:nvPr/>
        </p:nvSpPr>
        <p:spPr>
          <a:xfrm>
            <a:off x="7233750" y="2385425"/>
            <a:ext cx="193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Webdataset shard</a:t>
            </a:r>
            <a:br>
              <a:rPr b="1"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File type: tar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Source: Cloud VM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Location: gs://lem-assets/tars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Spec: 1 tar file at 3.82GB (in 1-10 recommended range)</a:t>
            </a: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b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00" name="Google Shape;4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1200" y="793300"/>
            <a:ext cx="964300" cy="964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01" name="Google Shape;401;p14"/>
          <p:cNvCxnSpPr/>
          <p:nvPr/>
        </p:nvCxnSpPr>
        <p:spPr>
          <a:xfrm>
            <a:off x="8656388" y="1326063"/>
            <a:ext cx="356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2" name="Google Shape;402;p14"/>
          <p:cNvSpPr txBox="1"/>
          <p:nvPr/>
        </p:nvSpPr>
        <p:spPr>
          <a:xfrm>
            <a:off x="8521025" y="974475"/>
            <a:ext cx="81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Quattrocento Sans"/>
                <a:ea typeface="Quattrocento Sans"/>
                <a:cs typeface="Quattrocento Sans"/>
                <a:sym typeface="Quattrocento Sans"/>
              </a:rPr>
              <a:t>Training</a:t>
            </a:r>
            <a:endParaRPr sz="1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3" name="Google Shape;403;p14"/>
          <p:cNvSpPr txBox="1"/>
          <p:nvPr/>
        </p:nvSpPr>
        <p:spPr>
          <a:xfrm>
            <a:off x="1728475" y="988250"/>
            <a:ext cx="74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Earth</a:t>
            </a:r>
            <a:b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Engine</a:t>
            </a:r>
            <a:b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[fetching] (~24 hrs)</a:t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4" name="Google Shape;404;p14"/>
          <p:cNvSpPr txBox="1"/>
          <p:nvPr/>
        </p:nvSpPr>
        <p:spPr>
          <a:xfrm>
            <a:off x="3811700" y="262950"/>
            <a:ext cx="144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attrocento Sans"/>
                <a:ea typeface="Quattrocento Sans"/>
                <a:cs typeface="Quattrocento Sans"/>
                <a:sym typeface="Quattrocento Sans"/>
              </a:rPr>
              <a:t>Tif-to-np function [sampling] (mins)</a:t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5" name="Google Shape;405;p14"/>
          <p:cNvSpPr txBox="1"/>
          <p:nvPr/>
        </p:nvSpPr>
        <p:spPr>
          <a:xfrm>
            <a:off x="6821975" y="553725"/>
            <a:ext cx="81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Cloud VM script</a:t>
            </a:r>
            <a:endParaRPr sz="1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[packaging]</a:t>
            </a:r>
            <a:b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</a:t>
            </a:r>
            <a:r>
              <a:rPr b="1" lang="en" sz="1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mins</a:t>
            </a:r>
            <a:r>
              <a:rPr lang="en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1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2412300" y="984425"/>
            <a:ext cx="1939500" cy="142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15"/>
          <p:cNvPicPr preferRelativeResize="0"/>
          <p:nvPr/>
        </p:nvPicPr>
        <p:blipFill rotWithShape="1">
          <a:blip r:embed="rId3">
            <a:alphaModFix/>
          </a:blip>
          <a:srcRect b="0" l="0" r="15325" t="0"/>
          <a:stretch/>
        </p:blipFill>
        <p:spPr>
          <a:xfrm>
            <a:off x="1621450" y="1630663"/>
            <a:ext cx="992451" cy="10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5"/>
          <p:cNvSpPr/>
          <p:nvPr/>
        </p:nvSpPr>
        <p:spPr>
          <a:xfrm>
            <a:off x="4982845" y="290077"/>
            <a:ext cx="1528500" cy="1702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5"/>
          <p:cNvSpPr/>
          <p:nvPr/>
        </p:nvSpPr>
        <p:spPr>
          <a:xfrm>
            <a:off x="3797923" y="460802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5"/>
          <p:cNvSpPr/>
          <p:nvPr/>
        </p:nvSpPr>
        <p:spPr>
          <a:xfrm>
            <a:off x="3756524" y="526909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5"/>
          <p:cNvSpPr/>
          <p:nvPr/>
        </p:nvSpPr>
        <p:spPr>
          <a:xfrm>
            <a:off x="3694635" y="584788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"/>
          <p:cNvSpPr/>
          <p:nvPr/>
        </p:nvSpPr>
        <p:spPr>
          <a:xfrm>
            <a:off x="3653212" y="639151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5"/>
          <p:cNvSpPr/>
          <p:nvPr/>
        </p:nvSpPr>
        <p:spPr>
          <a:xfrm>
            <a:off x="3588066" y="672838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3546666" y="738945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5"/>
          <p:cNvSpPr/>
          <p:nvPr/>
        </p:nvSpPr>
        <p:spPr>
          <a:xfrm>
            <a:off x="3484778" y="796824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3443355" y="851187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3378208" y="917294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5"/>
          <p:cNvSpPr/>
          <p:nvPr/>
        </p:nvSpPr>
        <p:spPr>
          <a:xfrm>
            <a:off x="3336808" y="983401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5"/>
          <p:cNvSpPr/>
          <p:nvPr/>
        </p:nvSpPr>
        <p:spPr>
          <a:xfrm>
            <a:off x="3274920" y="1041280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5"/>
          <p:cNvSpPr/>
          <p:nvPr/>
        </p:nvSpPr>
        <p:spPr>
          <a:xfrm>
            <a:off x="3233497" y="1095643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5"/>
          <p:cNvSpPr txBox="1"/>
          <p:nvPr/>
        </p:nvSpPr>
        <p:spPr>
          <a:xfrm>
            <a:off x="141000" y="83225"/>
            <a:ext cx="200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LEM data flow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2022-11-28</a:t>
            </a:r>
            <a:endParaRPr b="1" sz="2000"/>
          </a:p>
        </p:txBody>
      </p:sp>
      <p:sp>
        <p:nvSpPr>
          <p:cNvPr id="425" name="Google Shape;425;p15"/>
          <p:cNvSpPr/>
          <p:nvPr/>
        </p:nvSpPr>
        <p:spPr>
          <a:xfrm>
            <a:off x="3797923" y="282406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5"/>
          <p:cNvSpPr/>
          <p:nvPr/>
        </p:nvSpPr>
        <p:spPr>
          <a:xfrm>
            <a:off x="3756524" y="348513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3694635" y="406392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3653212" y="460755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3588066" y="494441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3546666" y="560549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3484778" y="618428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5"/>
          <p:cNvSpPr/>
          <p:nvPr/>
        </p:nvSpPr>
        <p:spPr>
          <a:xfrm>
            <a:off x="3443355" y="672791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5"/>
          <p:cNvSpPr/>
          <p:nvPr/>
        </p:nvSpPr>
        <p:spPr>
          <a:xfrm>
            <a:off x="3378208" y="738898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5"/>
          <p:cNvSpPr/>
          <p:nvPr/>
        </p:nvSpPr>
        <p:spPr>
          <a:xfrm>
            <a:off x="3336808" y="805005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5"/>
          <p:cNvSpPr/>
          <p:nvPr/>
        </p:nvSpPr>
        <p:spPr>
          <a:xfrm>
            <a:off x="3274920" y="862884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5"/>
          <p:cNvSpPr/>
          <p:nvPr/>
        </p:nvSpPr>
        <p:spPr>
          <a:xfrm>
            <a:off x="3233497" y="917247"/>
            <a:ext cx="209700" cy="17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"/>
          <p:cNvSpPr/>
          <p:nvPr/>
        </p:nvSpPr>
        <p:spPr>
          <a:xfrm>
            <a:off x="4007786" y="282397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5"/>
          <p:cNvSpPr/>
          <p:nvPr/>
        </p:nvSpPr>
        <p:spPr>
          <a:xfrm>
            <a:off x="3966387" y="348504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5"/>
          <p:cNvSpPr/>
          <p:nvPr/>
        </p:nvSpPr>
        <p:spPr>
          <a:xfrm>
            <a:off x="3904498" y="406383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5"/>
          <p:cNvSpPr/>
          <p:nvPr/>
        </p:nvSpPr>
        <p:spPr>
          <a:xfrm>
            <a:off x="3863075" y="460746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5"/>
          <p:cNvSpPr/>
          <p:nvPr/>
        </p:nvSpPr>
        <p:spPr>
          <a:xfrm>
            <a:off x="3797928" y="494432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3756529" y="560540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5"/>
          <p:cNvSpPr/>
          <p:nvPr/>
        </p:nvSpPr>
        <p:spPr>
          <a:xfrm>
            <a:off x="3694640" y="618419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5"/>
          <p:cNvSpPr/>
          <p:nvPr/>
        </p:nvSpPr>
        <p:spPr>
          <a:xfrm>
            <a:off x="3653217" y="672781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5"/>
          <p:cNvSpPr/>
          <p:nvPr/>
        </p:nvSpPr>
        <p:spPr>
          <a:xfrm>
            <a:off x="3588070" y="738889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5"/>
          <p:cNvSpPr/>
          <p:nvPr/>
        </p:nvSpPr>
        <p:spPr>
          <a:xfrm>
            <a:off x="3546671" y="804996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5"/>
          <p:cNvSpPr/>
          <p:nvPr/>
        </p:nvSpPr>
        <p:spPr>
          <a:xfrm>
            <a:off x="3484782" y="862875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5"/>
          <p:cNvSpPr/>
          <p:nvPr/>
        </p:nvSpPr>
        <p:spPr>
          <a:xfrm>
            <a:off x="3443359" y="917238"/>
            <a:ext cx="209700" cy="17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9" name="Google Shape;449;p15"/>
          <p:cNvCxnSpPr>
            <a:endCxn id="450" idx="1"/>
          </p:cNvCxnSpPr>
          <p:nvPr/>
        </p:nvCxnSpPr>
        <p:spPr>
          <a:xfrm>
            <a:off x="4066666" y="728299"/>
            <a:ext cx="1215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1" name="Google Shape;451;p15"/>
          <p:cNvSpPr/>
          <p:nvPr/>
        </p:nvSpPr>
        <p:spPr>
          <a:xfrm>
            <a:off x="5444484" y="64004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5"/>
          <p:cNvSpPr/>
          <p:nvPr/>
        </p:nvSpPr>
        <p:spPr>
          <a:xfrm>
            <a:off x="5437477" y="65123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5"/>
          <p:cNvSpPr/>
          <p:nvPr/>
        </p:nvSpPr>
        <p:spPr>
          <a:xfrm>
            <a:off x="5427001" y="66103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5"/>
          <p:cNvSpPr/>
          <p:nvPr/>
        </p:nvSpPr>
        <p:spPr>
          <a:xfrm>
            <a:off x="5419989" y="67023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5"/>
          <p:cNvSpPr/>
          <p:nvPr/>
        </p:nvSpPr>
        <p:spPr>
          <a:xfrm>
            <a:off x="5408961" y="67593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5"/>
          <p:cNvSpPr/>
          <p:nvPr/>
        </p:nvSpPr>
        <p:spPr>
          <a:xfrm>
            <a:off x="5401953" y="68712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5"/>
          <p:cNvSpPr/>
          <p:nvPr/>
        </p:nvSpPr>
        <p:spPr>
          <a:xfrm>
            <a:off x="5391477" y="69692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5"/>
          <p:cNvSpPr/>
          <p:nvPr/>
        </p:nvSpPr>
        <p:spPr>
          <a:xfrm>
            <a:off x="5384466" y="70612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5373438" y="71731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5"/>
          <p:cNvSpPr/>
          <p:nvPr/>
        </p:nvSpPr>
        <p:spPr>
          <a:xfrm>
            <a:off x="5366430" y="72850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5"/>
          <p:cNvSpPr/>
          <p:nvPr/>
        </p:nvSpPr>
        <p:spPr>
          <a:xfrm>
            <a:off x="5355954" y="73830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5"/>
          <p:cNvSpPr/>
          <p:nvPr/>
        </p:nvSpPr>
        <p:spPr>
          <a:xfrm>
            <a:off x="5348942" y="74750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5"/>
          <p:cNvSpPr/>
          <p:nvPr/>
        </p:nvSpPr>
        <p:spPr>
          <a:xfrm>
            <a:off x="5556099" y="75166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5"/>
          <p:cNvSpPr/>
          <p:nvPr/>
        </p:nvSpPr>
        <p:spPr>
          <a:xfrm>
            <a:off x="5549091" y="76285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5"/>
          <p:cNvSpPr/>
          <p:nvPr/>
        </p:nvSpPr>
        <p:spPr>
          <a:xfrm>
            <a:off x="5538615" y="77264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5531603" y="78185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5"/>
          <p:cNvSpPr/>
          <p:nvPr/>
        </p:nvSpPr>
        <p:spPr>
          <a:xfrm>
            <a:off x="5520576" y="78755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5"/>
          <p:cNvSpPr/>
          <p:nvPr/>
        </p:nvSpPr>
        <p:spPr>
          <a:xfrm>
            <a:off x="5513568" y="79874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5"/>
          <p:cNvSpPr/>
          <p:nvPr/>
        </p:nvSpPr>
        <p:spPr>
          <a:xfrm>
            <a:off x="5503092" y="80853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5"/>
          <p:cNvSpPr/>
          <p:nvPr/>
        </p:nvSpPr>
        <p:spPr>
          <a:xfrm>
            <a:off x="5496080" y="81774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5"/>
          <p:cNvSpPr/>
          <p:nvPr/>
        </p:nvSpPr>
        <p:spPr>
          <a:xfrm>
            <a:off x="5485052" y="82893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478044" y="84012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5"/>
          <p:cNvSpPr/>
          <p:nvPr/>
        </p:nvSpPr>
        <p:spPr>
          <a:xfrm>
            <a:off x="5467568" y="84991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5"/>
          <p:cNvSpPr/>
          <p:nvPr/>
        </p:nvSpPr>
        <p:spPr>
          <a:xfrm>
            <a:off x="5460557" y="85911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5"/>
          <p:cNvSpPr/>
          <p:nvPr/>
        </p:nvSpPr>
        <p:spPr>
          <a:xfrm>
            <a:off x="5667713" y="86327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5"/>
          <p:cNvSpPr/>
          <p:nvPr/>
        </p:nvSpPr>
        <p:spPr>
          <a:xfrm>
            <a:off x="5660705" y="87446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5"/>
          <p:cNvSpPr/>
          <p:nvPr/>
        </p:nvSpPr>
        <p:spPr>
          <a:xfrm>
            <a:off x="5650229" y="88426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5"/>
          <p:cNvSpPr/>
          <p:nvPr/>
        </p:nvSpPr>
        <p:spPr>
          <a:xfrm>
            <a:off x="5643217" y="89346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5"/>
          <p:cNvSpPr/>
          <p:nvPr/>
        </p:nvSpPr>
        <p:spPr>
          <a:xfrm>
            <a:off x="5632190" y="89916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5"/>
          <p:cNvSpPr/>
          <p:nvPr/>
        </p:nvSpPr>
        <p:spPr>
          <a:xfrm>
            <a:off x="5625182" y="91035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5"/>
          <p:cNvSpPr/>
          <p:nvPr/>
        </p:nvSpPr>
        <p:spPr>
          <a:xfrm>
            <a:off x="5614706" y="92015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5"/>
          <p:cNvSpPr/>
          <p:nvPr/>
        </p:nvSpPr>
        <p:spPr>
          <a:xfrm>
            <a:off x="5607694" y="92935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5"/>
          <p:cNvSpPr/>
          <p:nvPr/>
        </p:nvSpPr>
        <p:spPr>
          <a:xfrm>
            <a:off x="5596667" y="94054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5"/>
          <p:cNvSpPr/>
          <p:nvPr/>
        </p:nvSpPr>
        <p:spPr>
          <a:xfrm>
            <a:off x="5589659" y="95173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5"/>
          <p:cNvSpPr/>
          <p:nvPr/>
        </p:nvSpPr>
        <p:spPr>
          <a:xfrm>
            <a:off x="5579183" y="96153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5"/>
          <p:cNvSpPr/>
          <p:nvPr/>
        </p:nvSpPr>
        <p:spPr>
          <a:xfrm>
            <a:off x="5572171" y="97073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5"/>
          <p:cNvSpPr/>
          <p:nvPr/>
        </p:nvSpPr>
        <p:spPr>
          <a:xfrm>
            <a:off x="6034415" y="72812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5"/>
          <p:cNvSpPr/>
          <p:nvPr/>
        </p:nvSpPr>
        <p:spPr>
          <a:xfrm>
            <a:off x="6027407" y="73931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5"/>
          <p:cNvSpPr/>
          <p:nvPr/>
        </p:nvSpPr>
        <p:spPr>
          <a:xfrm>
            <a:off x="6016931" y="74911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5"/>
          <p:cNvSpPr/>
          <p:nvPr/>
        </p:nvSpPr>
        <p:spPr>
          <a:xfrm>
            <a:off x="6009919" y="75831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5"/>
          <p:cNvSpPr/>
          <p:nvPr/>
        </p:nvSpPr>
        <p:spPr>
          <a:xfrm>
            <a:off x="5998891" y="76401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5"/>
          <p:cNvSpPr/>
          <p:nvPr/>
        </p:nvSpPr>
        <p:spPr>
          <a:xfrm>
            <a:off x="5991884" y="77520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5"/>
          <p:cNvSpPr/>
          <p:nvPr/>
        </p:nvSpPr>
        <p:spPr>
          <a:xfrm>
            <a:off x="5981408" y="78500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5"/>
          <p:cNvSpPr/>
          <p:nvPr/>
        </p:nvSpPr>
        <p:spPr>
          <a:xfrm>
            <a:off x="5974396" y="79420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5"/>
          <p:cNvSpPr/>
          <p:nvPr/>
        </p:nvSpPr>
        <p:spPr>
          <a:xfrm>
            <a:off x="5963368" y="80539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5"/>
          <p:cNvSpPr/>
          <p:nvPr/>
        </p:nvSpPr>
        <p:spPr>
          <a:xfrm>
            <a:off x="5956360" y="81658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5"/>
          <p:cNvSpPr/>
          <p:nvPr/>
        </p:nvSpPr>
        <p:spPr>
          <a:xfrm>
            <a:off x="5945884" y="82638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5"/>
          <p:cNvSpPr/>
          <p:nvPr/>
        </p:nvSpPr>
        <p:spPr>
          <a:xfrm>
            <a:off x="5938873" y="83558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5"/>
          <p:cNvSpPr/>
          <p:nvPr/>
        </p:nvSpPr>
        <p:spPr>
          <a:xfrm>
            <a:off x="5628110" y="50791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5"/>
          <p:cNvSpPr/>
          <p:nvPr/>
        </p:nvSpPr>
        <p:spPr>
          <a:xfrm>
            <a:off x="5621102" y="51910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5"/>
          <p:cNvSpPr/>
          <p:nvPr/>
        </p:nvSpPr>
        <p:spPr>
          <a:xfrm>
            <a:off x="5610626" y="52889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5"/>
          <p:cNvSpPr/>
          <p:nvPr/>
        </p:nvSpPr>
        <p:spPr>
          <a:xfrm>
            <a:off x="5603614" y="53810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5"/>
          <p:cNvSpPr/>
          <p:nvPr/>
        </p:nvSpPr>
        <p:spPr>
          <a:xfrm>
            <a:off x="5592587" y="54380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5"/>
          <p:cNvSpPr/>
          <p:nvPr/>
        </p:nvSpPr>
        <p:spPr>
          <a:xfrm>
            <a:off x="5585579" y="55499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5"/>
          <p:cNvSpPr/>
          <p:nvPr/>
        </p:nvSpPr>
        <p:spPr>
          <a:xfrm>
            <a:off x="5575103" y="56478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5"/>
          <p:cNvSpPr/>
          <p:nvPr/>
        </p:nvSpPr>
        <p:spPr>
          <a:xfrm>
            <a:off x="5568091" y="57399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5"/>
          <p:cNvSpPr/>
          <p:nvPr/>
        </p:nvSpPr>
        <p:spPr>
          <a:xfrm>
            <a:off x="5557063" y="58517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5"/>
          <p:cNvSpPr/>
          <p:nvPr/>
        </p:nvSpPr>
        <p:spPr>
          <a:xfrm>
            <a:off x="5550056" y="59636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5"/>
          <p:cNvSpPr/>
          <p:nvPr/>
        </p:nvSpPr>
        <p:spPr>
          <a:xfrm>
            <a:off x="5539580" y="60616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5"/>
          <p:cNvSpPr/>
          <p:nvPr/>
        </p:nvSpPr>
        <p:spPr>
          <a:xfrm>
            <a:off x="5532568" y="61536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5739724" y="61952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5"/>
          <p:cNvSpPr/>
          <p:nvPr/>
        </p:nvSpPr>
        <p:spPr>
          <a:xfrm>
            <a:off x="5732716" y="63071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5722240" y="64051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5715229" y="64971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5"/>
          <p:cNvSpPr/>
          <p:nvPr/>
        </p:nvSpPr>
        <p:spPr>
          <a:xfrm>
            <a:off x="5704201" y="65541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5697193" y="66660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5"/>
          <p:cNvSpPr/>
          <p:nvPr/>
        </p:nvSpPr>
        <p:spPr>
          <a:xfrm>
            <a:off x="5686717" y="67640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5679705" y="68560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5"/>
          <p:cNvSpPr/>
          <p:nvPr/>
        </p:nvSpPr>
        <p:spPr>
          <a:xfrm>
            <a:off x="5668678" y="69679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5"/>
          <p:cNvSpPr/>
          <p:nvPr/>
        </p:nvSpPr>
        <p:spPr>
          <a:xfrm>
            <a:off x="5661670" y="70798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5"/>
          <p:cNvSpPr/>
          <p:nvPr/>
        </p:nvSpPr>
        <p:spPr>
          <a:xfrm>
            <a:off x="5651194" y="717779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5"/>
          <p:cNvSpPr/>
          <p:nvPr/>
        </p:nvSpPr>
        <p:spPr>
          <a:xfrm>
            <a:off x="5644182" y="726980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5"/>
          <p:cNvSpPr/>
          <p:nvPr/>
        </p:nvSpPr>
        <p:spPr>
          <a:xfrm>
            <a:off x="5851339" y="73113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5"/>
          <p:cNvSpPr/>
          <p:nvPr/>
        </p:nvSpPr>
        <p:spPr>
          <a:xfrm>
            <a:off x="5844331" y="74232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5"/>
          <p:cNvSpPr/>
          <p:nvPr/>
        </p:nvSpPr>
        <p:spPr>
          <a:xfrm>
            <a:off x="5833855" y="75212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5"/>
          <p:cNvSpPr/>
          <p:nvPr/>
        </p:nvSpPr>
        <p:spPr>
          <a:xfrm>
            <a:off x="5826843" y="76132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5"/>
          <p:cNvSpPr/>
          <p:nvPr/>
        </p:nvSpPr>
        <p:spPr>
          <a:xfrm>
            <a:off x="5815815" y="76702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5"/>
          <p:cNvSpPr/>
          <p:nvPr/>
        </p:nvSpPr>
        <p:spPr>
          <a:xfrm>
            <a:off x="5808807" y="77821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5"/>
          <p:cNvSpPr/>
          <p:nvPr/>
        </p:nvSpPr>
        <p:spPr>
          <a:xfrm>
            <a:off x="5798331" y="78801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5"/>
          <p:cNvSpPr/>
          <p:nvPr/>
        </p:nvSpPr>
        <p:spPr>
          <a:xfrm>
            <a:off x="5791320" y="79721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5"/>
          <p:cNvSpPr/>
          <p:nvPr/>
        </p:nvSpPr>
        <p:spPr>
          <a:xfrm>
            <a:off x="5780292" y="80840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5"/>
          <p:cNvSpPr/>
          <p:nvPr/>
        </p:nvSpPr>
        <p:spPr>
          <a:xfrm>
            <a:off x="5773284" y="81959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5"/>
          <p:cNvSpPr/>
          <p:nvPr/>
        </p:nvSpPr>
        <p:spPr>
          <a:xfrm>
            <a:off x="5762808" y="82939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15"/>
          <p:cNvSpPr/>
          <p:nvPr/>
        </p:nvSpPr>
        <p:spPr>
          <a:xfrm>
            <a:off x="5755796" y="83859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5"/>
          <p:cNvSpPr/>
          <p:nvPr/>
        </p:nvSpPr>
        <p:spPr>
          <a:xfrm>
            <a:off x="5803569" y="42803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5"/>
          <p:cNvSpPr/>
          <p:nvPr/>
        </p:nvSpPr>
        <p:spPr>
          <a:xfrm>
            <a:off x="5796561" y="43922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5"/>
          <p:cNvSpPr/>
          <p:nvPr/>
        </p:nvSpPr>
        <p:spPr>
          <a:xfrm>
            <a:off x="5786085" y="44902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5"/>
          <p:cNvSpPr/>
          <p:nvPr/>
        </p:nvSpPr>
        <p:spPr>
          <a:xfrm>
            <a:off x="5779074" y="45822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5"/>
          <p:cNvSpPr/>
          <p:nvPr/>
        </p:nvSpPr>
        <p:spPr>
          <a:xfrm>
            <a:off x="5768046" y="46392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5"/>
          <p:cNvSpPr/>
          <p:nvPr/>
        </p:nvSpPr>
        <p:spPr>
          <a:xfrm>
            <a:off x="5761038" y="47511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5"/>
          <p:cNvSpPr/>
          <p:nvPr/>
        </p:nvSpPr>
        <p:spPr>
          <a:xfrm>
            <a:off x="5750562" y="48491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5743550" y="49411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5732523" y="50530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5725515" y="51649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5715039" y="52629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5708027" y="53549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5915000" y="55430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5907993" y="56549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5897517" y="57529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890505" y="58449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879477" y="59019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872469" y="601387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861993" y="61118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854982" y="62038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843954" y="63157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836946" y="64276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826470" y="652561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19458" y="661763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810582" y="86876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5803574" y="87995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5793098" y="88975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5786086" y="89895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5775058" y="90465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5768051" y="915848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5757575" y="925645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750563" y="93484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739535" y="94603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32527" y="957226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722051" y="967022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5"/>
          <p:cNvSpPr/>
          <p:nvPr/>
        </p:nvSpPr>
        <p:spPr>
          <a:xfrm>
            <a:off x="5281966" y="414049"/>
            <a:ext cx="900000" cy="62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715040" y="976224"/>
            <a:ext cx="35700" cy="3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1" name="Google Shape;5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2240" y="1710415"/>
            <a:ext cx="706232" cy="706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72" name="Google Shape;572;p15"/>
          <p:cNvCxnSpPr/>
          <p:nvPr/>
        </p:nvCxnSpPr>
        <p:spPr>
          <a:xfrm>
            <a:off x="8396825" y="2066450"/>
            <a:ext cx="318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3" name="Google Shape;573;p15"/>
          <p:cNvSpPr txBox="1"/>
          <p:nvPr/>
        </p:nvSpPr>
        <p:spPr>
          <a:xfrm>
            <a:off x="8378477" y="1701025"/>
            <a:ext cx="82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Quattrocento Sans"/>
                <a:ea typeface="Quattrocento Sans"/>
                <a:cs typeface="Quattrocento Sans"/>
                <a:sym typeface="Quattrocento Sans"/>
              </a:rPr>
              <a:t>Training</a:t>
            </a:r>
            <a:endParaRPr sz="1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3233488" y="917352"/>
            <a:ext cx="1140900" cy="1049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1812860" y="1701033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lt1"/>
                </a:solidFill>
              </a:rPr>
              <a:t>1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1672325" y="1701036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0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577" name="Google Shape;577;p15"/>
          <p:cNvSpPr/>
          <p:nvPr/>
        </p:nvSpPr>
        <p:spPr>
          <a:xfrm>
            <a:off x="1953395" y="1701033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2</a:t>
            </a: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2093929" y="1701033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3</a:t>
            </a: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2234464" y="1701033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4</a:t>
            </a: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1812867" y="184665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1672333" y="1846657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1953402" y="184665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2093937" y="184665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2234472" y="184665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1812867" y="199227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1672333" y="1992277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1953402" y="199227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2093937" y="199227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2234472" y="199227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1812867" y="213789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1672333" y="2137897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1953402" y="213789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2093937" y="213789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2234472" y="213789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1812867" y="228351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1672333" y="2283518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1953402" y="228351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2093937" y="228351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2234472" y="228351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0" name="Google Shape;600;p15"/>
          <p:cNvPicPr preferRelativeResize="0"/>
          <p:nvPr/>
        </p:nvPicPr>
        <p:blipFill rotWithShape="1">
          <a:blip r:embed="rId3">
            <a:alphaModFix/>
          </a:blip>
          <a:srcRect b="0" l="0" r="15325" t="0"/>
          <a:stretch/>
        </p:blipFill>
        <p:spPr>
          <a:xfrm>
            <a:off x="141000" y="1622150"/>
            <a:ext cx="992451" cy="10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5"/>
          <p:cNvSpPr/>
          <p:nvPr/>
        </p:nvSpPr>
        <p:spPr>
          <a:xfrm>
            <a:off x="2375012" y="1701023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</a:rPr>
              <a:t>5</a:t>
            </a: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2375019" y="1846643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2375019" y="199226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2375019" y="213788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2375019" y="228350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1812867" y="2429161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1672333" y="2429164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1953402" y="2429161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2093937" y="2429161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2234472" y="2429161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375019" y="2429151"/>
            <a:ext cx="140400" cy="14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2" name="Google Shape;612;p15"/>
          <p:cNvCxnSpPr/>
          <p:nvPr/>
        </p:nvCxnSpPr>
        <p:spPr>
          <a:xfrm flipH="1" rot="10800000">
            <a:off x="2515412" y="1482773"/>
            <a:ext cx="730800" cy="28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3" name="Google Shape;613;p15"/>
          <p:cNvSpPr/>
          <p:nvPr/>
        </p:nvSpPr>
        <p:spPr>
          <a:xfrm>
            <a:off x="3057375" y="175675"/>
            <a:ext cx="3651300" cy="2250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5"/>
          <p:cNvSpPr txBox="1"/>
          <p:nvPr/>
        </p:nvSpPr>
        <p:spPr>
          <a:xfrm>
            <a:off x="3101900" y="2066450"/>
            <a:ext cx="31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S1_S2_ERA5_STRM( EEPipeline )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15" name="Google Shape;615;p15"/>
          <p:cNvSpPr/>
          <p:nvPr/>
        </p:nvSpPr>
        <p:spPr>
          <a:xfrm>
            <a:off x="3057375" y="2566350"/>
            <a:ext cx="3651300" cy="62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5"/>
          <p:cNvSpPr txBox="1"/>
          <p:nvPr/>
        </p:nvSpPr>
        <p:spPr>
          <a:xfrm>
            <a:off x="3101900" y="2680500"/>
            <a:ext cx="31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WorldCover2020</a:t>
            </a: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( EEPipeline )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17" name="Google Shape;617;p15"/>
          <p:cNvCxnSpPr>
            <a:stCxn id="601" idx="3"/>
            <a:endCxn id="615" idx="1"/>
          </p:cNvCxnSpPr>
          <p:nvPr/>
        </p:nvCxnSpPr>
        <p:spPr>
          <a:xfrm>
            <a:off x="2515412" y="1772273"/>
            <a:ext cx="542100" cy="110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8" name="Google Shape;618;p15"/>
          <p:cNvCxnSpPr>
            <a:stCxn id="615" idx="3"/>
            <a:endCxn id="571" idx="1"/>
          </p:cNvCxnSpPr>
          <p:nvPr/>
        </p:nvCxnSpPr>
        <p:spPr>
          <a:xfrm flipH="1" rot="10800000">
            <a:off x="6708675" y="2063400"/>
            <a:ext cx="963600" cy="81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9" name="Google Shape;619;p15"/>
          <p:cNvCxnSpPr>
            <a:stCxn id="613" idx="3"/>
            <a:endCxn id="571" idx="1"/>
          </p:cNvCxnSpPr>
          <p:nvPr/>
        </p:nvCxnSpPr>
        <p:spPr>
          <a:xfrm>
            <a:off x="6708675" y="1300825"/>
            <a:ext cx="963600" cy="76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0" name="Google Shape;620;p15"/>
          <p:cNvCxnSpPr>
            <a:stCxn id="600" idx="3"/>
            <a:endCxn id="410" idx="1"/>
          </p:cNvCxnSpPr>
          <p:nvPr/>
        </p:nvCxnSpPr>
        <p:spPr>
          <a:xfrm>
            <a:off x="1133451" y="2146012"/>
            <a:ext cx="4881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1" name="Google Shape;62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9473" y="4127150"/>
            <a:ext cx="3031114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6"/>
          <p:cNvSpPr txBox="1"/>
          <p:nvPr/>
        </p:nvSpPr>
        <p:spPr>
          <a:xfrm>
            <a:off x="141000" y="83225"/>
            <a:ext cx="200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LEM data flow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2022-11-28</a:t>
            </a:r>
            <a:endParaRPr b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