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0" Type="http://schemas.openxmlformats.org/officeDocument/2006/relationships/image" Target="../media/image28.png"/><Relationship Id="rId9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15527" y="2438400"/>
            <a:ext cx="75609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Power of Habit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495550" y="3771900"/>
            <a:ext cx="7200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F0FF"/>
                </a:solidFill>
                <a:latin typeface="Lato"/>
                <a:ea typeface="Lato"/>
                <a:cs typeface="Lato"/>
                <a:sym typeface="Lato"/>
              </a:rPr>
              <a:t>Small Changes, Big Results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6" name="Google Shape;1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943350"/>
            <a:ext cx="110490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507968" y="4248150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00FF"/>
                </a:solidFill>
                <a:latin typeface="Poppins"/>
                <a:ea typeface="Poppins"/>
                <a:cs typeface="Poppins"/>
                <a:sym typeface="Poppins"/>
              </a:rPr>
              <a:t>Identify Routine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571500" y="4733925"/>
            <a:ext cx="2541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What is the bad habit you want to change?</a:t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3343888" y="2581275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Experiment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3407419" y="3067050"/>
            <a:ext cx="2541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What craving is the routine *really* satisfying? (Energy? Social?)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6179808" y="4248150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00FF"/>
                </a:solidFill>
                <a:latin typeface="Poppins"/>
                <a:ea typeface="Poppins"/>
                <a:cs typeface="Poppins"/>
                <a:sym typeface="Poppins"/>
              </a:rPr>
              <a:t>Isolate Cue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6243339" y="4733925"/>
            <a:ext cx="2541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What triggers it? (Location, Time, Emotion, People?)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9015728" y="2581275"/>
            <a:ext cx="2668302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Have a Plan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9079259" y="3067050"/>
            <a:ext cx="2541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Consciously choose a new routine that provides a similar reward.</a:t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1727820" y="384810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A0A2A"/>
          </a:solidFill>
          <a:ln cap="flat" cmpd="sng" w="38100">
            <a:solidFill>
              <a:srgbClr val="E4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4563740" y="384810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A0A2A"/>
          </a:solidFill>
          <a:ln cap="flat" cmpd="sng" w="38100">
            <a:solidFill>
              <a:srgbClr val="00F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7399659" y="384810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A0A2A"/>
          </a:solidFill>
          <a:ln cap="flat" cmpd="sng" w="38100">
            <a:solidFill>
              <a:srgbClr val="E4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0235579" y="3848100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0A0A2A"/>
          </a:solidFill>
          <a:ln cap="flat" cmpd="sng" w="38100">
            <a:solidFill>
              <a:srgbClr val="00F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Framework for Change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571500" y="5033962"/>
            <a:ext cx="3429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One push-up is better than zero.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4381500" y="5033962"/>
            <a:ext cx="3429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One glass of water is a start.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8191500" y="5033962"/>
            <a:ext cx="34290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One page read is progress.</a:t>
            </a:r>
            <a:endParaRPr/>
          </a:p>
        </p:txBody>
      </p:sp>
      <p:pic>
        <p:nvPicPr>
          <p:cNvPr descr="image.png" id="209" name="Google Shape;2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62212"/>
            <a:ext cx="342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2462212"/>
            <a:ext cx="342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2462212"/>
            <a:ext cx="34290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Start Small, Not Perfect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295275" y="2324100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571500" y="3771900"/>
            <a:ext cx="1104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4" name="Google Shape;2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09775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6" name="Google Shape;2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781300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638550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581525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54387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/>
          <p:nvPr/>
        </p:nvSpPr>
        <p:spPr>
          <a:xfrm>
            <a:off x="571500" y="26289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71500" y="340042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571500" y="43434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71500" y="528637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34" name="Google Shape;2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0097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1666875" y="2016918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https://images.stockcake.com/public/c/a/2/ca2ff93a-6094-4cd9-9c45-3b165ef5b260_large/colorful-neural-network-stockcake.jpg</a:t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1666875" y="2250281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stockcake.com</a:t>
            </a:r>
            <a:endParaRPr/>
          </a:p>
        </p:txBody>
      </p:sp>
      <p:pic>
        <p:nvPicPr>
          <p:cNvPr descr="image.png" id="237" name="Google Shape;23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27813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1666875" y="2788443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https://images.byword.ai/ffm7JevXtATrUJXnNfoBdydyomfTQgehwgpil8ytJJrseDDhJA-out-0.png</a:t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1666875" y="3021806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afjones.co.uk</a:t>
            </a:r>
            <a:endParaRPr/>
          </a:p>
        </p:txBody>
      </p:sp>
      <p:pic>
        <p:nvPicPr>
          <p:cNvPr descr="image.png" id="240" name="Google Shape;24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363855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 txBox="1"/>
          <p:nvPr/>
        </p:nvSpPr>
        <p:spPr>
          <a:xfrm>
            <a:off x="1666875" y="3552825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https://media.istockphoto.com/id/1042985052/photo/sporty-woman-doing-plank-pose-close-up-view.jpg?s=612x612&amp;w=0&amp;k=20&amp;c=8f-hVWlp692ZTvfwBBwJHspbaw307o0Eu4CQA5m1m8I=</a:t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1666875" y="3971925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www.istockphoto.com</a:t>
            </a:r>
            <a:endParaRPr/>
          </a:p>
        </p:txBody>
      </p:sp>
      <p:pic>
        <p:nvPicPr>
          <p:cNvPr descr="image.png" id="243" name="Google Shape;24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500" y="45815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1666875" y="4495800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https://static.vecteezy.com/system/resources/thumbnails/008/139/046/small/clean-drinking-water-in-the-glass-on-wooden-table-with-the-sun-shining-through-the-window-free-photo.jpg</a:t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1666875" y="4914900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www.vecteezy.com</a:t>
            </a:r>
            <a:endParaRPr/>
          </a:p>
        </p:txBody>
      </p:sp>
      <p:pic>
        <p:nvPicPr>
          <p:cNvPr descr="image.png" id="246" name="Google Shape;24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1500" y="54387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1666875" y="5445918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https://miro.medium.com/1*zGBhmsH5qvYPBqLU7I1UYA.jpeg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1666875" y="5679281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tuckerlieberman.medium.com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71500" y="2943225"/>
            <a:ext cx="528637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0" u="none" cap="none" strike="noStrike">
                <a:solidFill>
                  <a:srgbClr val="E400FF"/>
                </a:solidFill>
                <a:latin typeface="Poppins"/>
                <a:ea typeface="Poppins"/>
                <a:cs typeface="Poppins"/>
                <a:sym typeface="Poppins"/>
              </a:rPr>
              <a:t>40%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571500" y="4657725"/>
            <a:ext cx="528637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daily actions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6334125" y="311467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They are automatic.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6334125" y="3762375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Habits are the small decisions you make and actions you perform every day. Research suggests that over 40% of our daily actions are not conscious decisions, but habits running on autopilot.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is a Habit?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19400"/>
            <a:ext cx="3429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2819400"/>
            <a:ext cx="3429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2819400"/>
            <a:ext cx="34290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4052887" y="2152650"/>
            <a:ext cx="408622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All habits follow a simple 3-step neurological loop.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485900" y="382905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The Cue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66775" y="4619625"/>
            <a:ext cx="2838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The trigger that tells your brain to go into automatic mode.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955857" y="3829050"/>
            <a:ext cx="228028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The Routine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676775" y="4619625"/>
            <a:ext cx="2838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The physical, mental, or emotional behavior that follows the cue.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765857" y="3829050"/>
            <a:ext cx="228028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 The Reward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8486775" y="4619625"/>
            <a:ext cx="28384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The positive reinforcement that tells your brain this loop is worth remembering.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5975" y="3133725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3" name="Google Shape;11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95975" y="3133725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4" name="Google Shape;11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48825" y="3133725"/>
            <a:ext cx="514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Science: The Habit Loop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71500" y="205740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Loop is Driven by Craving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71500" y="2705100"/>
            <a:ext cx="5286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It's not just the reward, but the *craving* for the reward that drives the loop.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71500" y="3467100"/>
            <a:ext cx="5286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Your brain starts to anticipate the reward as soon as it sees the cue. This anticipation creates a powerful urge that makes the habit automatic. Understanding this craving is the first step to changing the routine.</a:t>
            </a:r>
            <a:endParaRPr/>
          </a:p>
        </p:txBody>
      </p:sp>
      <p:pic>
        <p:nvPicPr>
          <p:cNvPr descr="image.png"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574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Habits Form: Cravings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057400" y="3041451"/>
            <a:ext cx="8077200" cy="1279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can't extinguish a bad habit. You can only change it.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219700" y="4607123"/>
            <a:ext cx="17526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— Charles Duhigg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581150" y="3327201"/>
            <a:ext cx="2762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10334625" y="4226123"/>
            <a:ext cx="2762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"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Golden Rule of Habit Change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38400"/>
            <a:ext cx="52863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438400"/>
            <a:ext cx="528637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849391" y="2828925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Keep the Cue &amp; Reward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962025" y="3476625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The "Golden Rule" is to keep the same cue and the same reward, but *change the routine*.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962025" y="4238625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This satisfies the brain's craving without the negative consequences of the old habit.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612016" y="2828925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F0FF"/>
                </a:solidFill>
                <a:latin typeface="Poppins"/>
                <a:ea typeface="Poppins"/>
                <a:cs typeface="Poppins"/>
                <a:sym typeface="Poppins"/>
              </a:rPr>
              <a:t>An Example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915150" y="3476625"/>
            <a:ext cx="43148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Cue: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Feeling stressed at 3 PM.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Old Routine: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Eat a cookie.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New Routine: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Take a 5-minute walk.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Reward: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A break from work, a change of scenery, and mental relief.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to Change a Habit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229552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6334125" y="273367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Ripple Effect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6334125" y="3381375"/>
            <a:ext cx="5286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Some habits are more powerful than others. Keystone habits are small changes that create a ripple effect, transforming other areas of your life.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6334125" y="4429125"/>
            <a:ext cx="5286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They establish small wins, which build momentum for more change.</a:t>
            </a:r>
            <a:endParaRPr/>
          </a:p>
        </p:txBody>
      </p:sp>
      <p:pic>
        <p:nvPicPr>
          <p:cNvPr descr="image.png" id="158" name="Google Shape;1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5912" y="2333625"/>
            <a:ext cx="32575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Find Your "Keystone Habit"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2190750" y="2724150"/>
            <a:ext cx="8191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F0FF"/>
                </a:solidFill>
                <a:latin typeface="Lato"/>
                <a:ea typeface="Lato"/>
                <a:cs typeface="Lato"/>
                <a:sym typeface="Lato"/>
              </a:rPr>
              <a:t>Exercise: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People who exercise start eating better, become more productive, and show more patience.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2190750" y="3200400"/>
            <a:ext cx="81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F0FF"/>
                </a:solidFill>
                <a:latin typeface="Lato"/>
                <a:ea typeface="Lato"/>
                <a:cs typeface="Lato"/>
                <a:sym typeface="Lato"/>
              </a:rPr>
              <a:t>Making Your Bed: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Correlates with better productivity, stronger adherence to budgets, and a greater sense of well-being.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2190750" y="3962400"/>
            <a:ext cx="81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F0FF"/>
                </a:solidFill>
                <a:latin typeface="Lato"/>
                <a:ea typeface="Lato"/>
                <a:cs typeface="Lato"/>
                <a:sym typeface="Lato"/>
              </a:rPr>
              <a:t>Food Journaling: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Automatically creates awareness that leads to healthier choices and better outcomes.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2190750" y="4724400"/>
            <a:ext cx="8191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F0FF"/>
                </a:solidFill>
                <a:latin typeface="Lato"/>
                <a:ea typeface="Lato"/>
                <a:cs typeface="Lato"/>
                <a:sym typeface="Lato"/>
              </a:rPr>
              <a:t>Meditation:</a:t>
            </a:r>
            <a:r>
              <a:rPr b="0" i="0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 Improves focus, reduces stress, and increases emotional control throughout the day.</a:t>
            </a:r>
            <a:endParaRPr/>
          </a:p>
        </p:txBody>
      </p:sp>
      <p:pic>
        <p:nvPicPr>
          <p:cNvPr descr="image.png" id="169" name="Google Shape;1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2771775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0" y="3248025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50" y="4010025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9750" y="477202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Examples of Keystone Habits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A0A2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38300"/>
            <a:ext cx="110490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1123950" y="4819650"/>
            <a:ext cx="9944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E0E0E0"/>
                </a:solidFill>
                <a:latin typeface="Lato"/>
                <a:ea typeface="Lato"/>
                <a:cs typeface="Lato"/>
                <a:sym typeface="Lato"/>
              </a:rPr>
              <a:t>Keystone habits work because they provide small wins. These small victories build momentum, creating a culture where change becomes contagious.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Power of "Small Wins"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